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57" r:id="rId5"/>
    <p:sldId id="258" r:id="rId6"/>
    <p:sldId id="259" r:id="rId7"/>
    <p:sldId id="270" r:id="rId8"/>
    <p:sldId id="263" r:id="rId9"/>
    <p:sldId id="265" r:id="rId10"/>
    <p:sldId id="267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1236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A75DC-5E51-4CEA-B99B-3BE0367A1BA3}" type="datetimeFigureOut">
              <a:rPr lang="en-US" smtClean="0"/>
              <a:t>10/28/2014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AD505-4E00-403C-9ADD-B226B3EAABF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820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A75DC-5E51-4CEA-B99B-3BE0367A1BA3}" type="datetimeFigureOut">
              <a:rPr lang="en-US" smtClean="0"/>
              <a:t>10/28/2014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AD505-4E00-403C-9ADD-B226B3EAABF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05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A75DC-5E51-4CEA-B99B-3BE0367A1BA3}" type="datetimeFigureOut">
              <a:rPr lang="en-US" smtClean="0"/>
              <a:t>10/28/2014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AD505-4E00-403C-9ADD-B226B3EAABF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837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A75DC-5E51-4CEA-B99B-3BE0367A1BA3}" type="datetimeFigureOut">
              <a:rPr lang="en-US" smtClean="0"/>
              <a:t>10/28/2014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AD505-4E00-403C-9ADD-B226B3EAABF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057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A75DC-5E51-4CEA-B99B-3BE0367A1BA3}" type="datetimeFigureOut">
              <a:rPr lang="en-US" smtClean="0"/>
              <a:t>10/28/2014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AD505-4E00-403C-9ADD-B226B3EAABF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25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A75DC-5E51-4CEA-B99B-3BE0367A1BA3}" type="datetimeFigureOut">
              <a:rPr lang="en-US" smtClean="0"/>
              <a:t>10/28/2014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AD505-4E00-403C-9ADD-B226B3EAABF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09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A75DC-5E51-4CEA-B99B-3BE0367A1BA3}" type="datetimeFigureOut">
              <a:rPr lang="en-US" smtClean="0"/>
              <a:t>10/28/2014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AD505-4E00-403C-9ADD-B226B3EAABF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254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A75DC-5E51-4CEA-B99B-3BE0367A1BA3}" type="datetimeFigureOut">
              <a:rPr lang="en-US" smtClean="0"/>
              <a:t>10/28/2014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AD505-4E00-403C-9ADD-B226B3EAABF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304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A75DC-5E51-4CEA-B99B-3BE0367A1BA3}" type="datetimeFigureOut">
              <a:rPr lang="en-US" smtClean="0"/>
              <a:t>10/28/2014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AD505-4E00-403C-9ADD-B226B3EAABF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534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A75DC-5E51-4CEA-B99B-3BE0367A1BA3}" type="datetimeFigureOut">
              <a:rPr lang="en-US" smtClean="0"/>
              <a:t>10/28/2014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AD505-4E00-403C-9ADD-B226B3EAABF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213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A75DC-5E51-4CEA-B99B-3BE0367A1BA3}" type="datetimeFigureOut">
              <a:rPr lang="en-US" smtClean="0"/>
              <a:t>10/28/2014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AD505-4E00-403C-9ADD-B226B3EAABF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536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A75DC-5E51-4CEA-B99B-3BE0367A1BA3}" type="datetimeFigureOut">
              <a:rPr lang="en-US" smtClean="0"/>
              <a:t>10/28/2014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CAD505-4E00-403C-9ADD-B226B3EAABF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803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1470025"/>
          </a:xfrm>
        </p:spPr>
        <p:txBody>
          <a:bodyPr>
            <a:normAutofit/>
          </a:bodyPr>
          <a:lstStyle/>
          <a:p>
            <a:r>
              <a:rPr lang="pt-BR" sz="6600" dirty="0" err="1">
                <a:ln w="12700">
                  <a:solidFill>
                    <a:srgbClr val="0070C0"/>
                  </a:solidFill>
                </a:ln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Imprint MT Shadow" panose="04020605060303030202" pitchFamily="82" charset="0"/>
              </a:rPr>
              <a:t>Cerberus</a:t>
            </a:r>
            <a:r>
              <a:rPr lang="pt-BR" sz="6600" dirty="0">
                <a:ln w="12700">
                  <a:solidFill>
                    <a:srgbClr val="0070C0"/>
                  </a:solidFill>
                </a:ln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Imprint MT Shadow" panose="04020605060303030202" pitchFamily="82" charset="0"/>
              </a:rPr>
              <a:t>’ </a:t>
            </a:r>
            <a:r>
              <a:rPr lang="pt-BR" sz="6600" dirty="0" err="1">
                <a:ln w="12700">
                  <a:solidFill>
                    <a:srgbClr val="0070C0"/>
                  </a:solidFill>
                </a:ln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Imprint MT Shadow" panose="04020605060303030202" pitchFamily="82" charset="0"/>
              </a:rPr>
              <a:t>Story</a:t>
            </a:r>
            <a:endParaRPr lang="en-US" sz="6600" dirty="0">
              <a:ln w="12700">
                <a:solidFill>
                  <a:srgbClr val="0070C0"/>
                </a:solidFill>
              </a:ln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  <a:latin typeface="Imprint MT Shadow" panose="04020605060303030202" pitchFamily="82" charset="0"/>
            </a:endParaRPr>
          </a:p>
        </p:txBody>
      </p:sp>
      <p:cxnSp>
        <p:nvCxnSpPr>
          <p:cNvPr id="5" name="Conector reto 4"/>
          <p:cNvCxnSpPr/>
          <p:nvPr/>
        </p:nvCxnSpPr>
        <p:spPr>
          <a:xfrm>
            <a:off x="611560" y="1268760"/>
            <a:ext cx="7920880" cy="0"/>
          </a:xfrm>
          <a:prstGeom prst="line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00" b="98000" l="2000" r="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481" y="1556792"/>
            <a:ext cx="5071038" cy="5071038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2" name="Retângulo 11"/>
          <p:cNvSpPr/>
          <p:nvPr/>
        </p:nvSpPr>
        <p:spPr>
          <a:xfrm>
            <a:off x="-73094" y="0"/>
            <a:ext cx="576064" cy="685800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upo 12"/>
          <p:cNvGrpSpPr/>
          <p:nvPr/>
        </p:nvGrpSpPr>
        <p:grpSpPr>
          <a:xfrm>
            <a:off x="143509" y="0"/>
            <a:ext cx="959166" cy="1382641"/>
            <a:chOff x="143509" y="1340767"/>
            <a:chExt cx="959166" cy="1382641"/>
          </a:xfrm>
        </p:grpSpPr>
        <p:sp>
          <p:nvSpPr>
            <p:cNvPr id="9" name="Triângulo isósceles 8"/>
            <p:cNvSpPr/>
            <p:nvPr/>
          </p:nvSpPr>
          <p:spPr>
            <a:xfrm rot="5400000">
              <a:off x="-68229" y="1552505"/>
              <a:ext cx="1382641" cy="959166"/>
            </a:xfrm>
            <a:custGeom>
              <a:avLst/>
              <a:gdLst/>
              <a:ahLst/>
              <a:cxnLst/>
              <a:rect l="l" t="t" r="r" b="b"/>
              <a:pathLst>
                <a:path w="1382641" h="959166">
                  <a:moveTo>
                    <a:pt x="0" y="635130"/>
                  </a:moveTo>
                  <a:lnTo>
                    <a:pt x="387076" y="506105"/>
                  </a:lnTo>
                  <a:cubicBezTo>
                    <a:pt x="403384" y="467860"/>
                    <a:pt x="427088" y="433547"/>
                    <a:pt x="456351" y="404844"/>
                  </a:cubicBezTo>
                  <a:lnTo>
                    <a:pt x="684076" y="0"/>
                  </a:lnTo>
                  <a:lnTo>
                    <a:pt x="911801" y="404844"/>
                  </a:lnTo>
                  <a:cubicBezTo>
                    <a:pt x="939497" y="431997"/>
                    <a:pt x="962203" y="464185"/>
                    <a:pt x="977875" y="500208"/>
                  </a:cubicBezTo>
                  <a:lnTo>
                    <a:pt x="1382641" y="635130"/>
                  </a:lnTo>
                  <a:lnTo>
                    <a:pt x="977875" y="770052"/>
                  </a:lnTo>
                  <a:cubicBezTo>
                    <a:pt x="927365" y="881811"/>
                    <a:pt x="814754" y="959166"/>
                    <a:pt x="684076" y="959166"/>
                  </a:cubicBezTo>
                  <a:cubicBezTo>
                    <a:pt x="551020" y="959166"/>
                    <a:pt x="436694" y="878970"/>
                    <a:pt x="387076" y="764155"/>
                  </a:cubicBezTo>
                  <a:close/>
                </a:path>
              </a:pathLst>
            </a:custGeom>
            <a:blipFill>
              <a:blip r:embed="rId4"/>
              <a:tile tx="0" ty="0" sx="100000" sy="100000" flip="none" algn="tl"/>
            </a:blip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Elipse 10"/>
            <p:cNvSpPr/>
            <p:nvPr/>
          </p:nvSpPr>
          <p:spPr>
            <a:xfrm>
              <a:off x="287523" y="1862825"/>
              <a:ext cx="324037" cy="324037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143508" y="5455982"/>
            <a:ext cx="959166" cy="1382641"/>
            <a:chOff x="143509" y="1340767"/>
            <a:chExt cx="959166" cy="1382641"/>
          </a:xfrm>
        </p:grpSpPr>
        <p:sp>
          <p:nvSpPr>
            <p:cNvPr id="15" name="Triângulo isósceles 8"/>
            <p:cNvSpPr/>
            <p:nvPr/>
          </p:nvSpPr>
          <p:spPr>
            <a:xfrm rot="5400000">
              <a:off x="-68229" y="1552505"/>
              <a:ext cx="1382641" cy="959166"/>
            </a:xfrm>
            <a:custGeom>
              <a:avLst/>
              <a:gdLst/>
              <a:ahLst/>
              <a:cxnLst/>
              <a:rect l="l" t="t" r="r" b="b"/>
              <a:pathLst>
                <a:path w="1382641" h="959166">
                  <a:moveTo>
                    <a:pt x="0" y="635130"/>
                  </a:moveTo>
                  <a:lnTo>
                    <a:pt x="387076" y="506105"/>
                  </a:lnTo>
                  <a:cubicBezTo>
                    <a:pt x="403384" y="467860"/>
                    <a:pt x="427088" y="433547"/>
                    <a:pt x="456351" y="404844"/>
                  </a:cubicBezTo>
                  <a:lnTo>
                    <a:pt x="684076" y="0"/>
                  </a:lnTo>
                  <a:lnTo>
                    <a:pt x="911801" y="404844"/>
                  </a:lnTo>
                  <a:cubicBezTo>
                    <a:pt x="939497" y="431997"/>
                    <a:pt x="962203" y="464185"/>
                    <a:pt x="977875" y="500208"/>
                  </a:cubicBezTo>
                  <a:lnTo>
                    <a:pt x="1382641" y="635130"/>
                  </a:lnTo>
                  <a:lnTo>
                    <a:pt x="977875" y="770052"/>
                  </a:lnTo>
                  <a:cubicBezTo>
                    <a:pt x="927365" y="881811"/>
                    <a:pt x="814754" y="959166"/>
                    <a:pt x="684076" y="959166"/>
                  </a:cubicBezTo>
                  <a:cubicBezTo>
                    <a:pt x="551020" y="959166"/>
                    <a:pt x="436694" y="878970"/>
                    <a:pt x="387076" y="764155"/>
                  </a:cubicBezTo>
                  <a:close/>
                </a:path>
              </a:pathLst>
            </a:custGeom>
            <a:blipFill>
              <a:blip r:embed="rId4"/>
              <a:tile tx="0" ty="0" sx="100000" sy="100000" flip="none" algn="tl"/>
            </a:blip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Elipse 15"/>
            <p:cNvSpPr/>
            <p:nvPr/>
          </p:nvSpPr>
          <p:spPr>
            <a:xfrm>
              <a:off x="287523" y="1862825"/>
              <a:ext cx="324037" cy="324037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079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1470025"/>
          </a:xfrm>
        </p:spPr>
        <p:txBody>
          <a:bodyPr>
            <a:normAutofit/>
          </a:bodyPr>
          <a:lstStyle/>
          <a:p>
            <a:r>
              <a:rPr lang="pt-BR" sz="6600" dirty="0" smtClean="0">
                <a:ln w="12700">
                  <a:solidFill>
                    <a:srgbClr val="0070C0"/>
                  </a:solidFill>
                </a:ln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Imprint MT Shadow" panose="04020605060303030202" pitchFamily="82" charset="0"/>
              </a:rPr>
              <a:t>Fases</a:t>
            </a:r>
            <a:endParaRPr lang="en-US" sz="6600" dirty="0">
              <a:ln w="12700">
                <a:solidFill>
                  <a:srgbClr val="0070C0"/>
                </a:solidFill>
              </a:ln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  <a:latin typeface="Imprint MT Shadow" panose="04020605060303030202" pitchFamily="82" charset="0"/>
            </a:endParaRPr>
          </a:p>
        </p:txBody>
      </p:sp>
      <p:cxnSp>
        <p:nvCxnSpPr>
          <p:cNvPr id="5" name="Conector reto 4"/>
          <p:cNvCxnSpPr/>
          <p:nvPr/>
        </p:nvCxnSpPr>
        <p:spPr>
          <a:xfrm>
            <a:off x="611560" y="1268760"/>
            <a:ext cx="7920880" cy="0"/>
          </a:xfrm>
          <a:prstGeom prst="line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-73094" y="0"/>
            <a:ext cx="576064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upo 12"/>
          <p:cNvGrpSpPr/>
          <p:nvPr/>
        </p:nvGrpSpPr>
        <p:grpSpPr>
          <a:xfrm>
            <a:off x="143509" y="0"/>
            <a:ext cx="959166" cy="1382641"/>
            <a:chOff x="143509" y="1340767"/>
            <a:chExt cx="959166" cy="1382641"/>
          </a:xfrm>
        </p:grpSpPr>
        <p:sp>
          <p:nvSpPr>
            <p:cNvPr id="9" name="Triângulo isósceles 8"/>
            <p:cNvSpPr/>
            <p:nvPr/>
          </p:nvSpPr>
          <p:spPr>
            <a:xfrm rot="5400000">
              <a:off x="-68229" y="1552505"/>
              <a:ext cx="1382641" cy="959166"/>
            </a:xfrm>
            <a:custGeom>
              <a:avLst/>
              <a:gdLst/>
              <a:ahLst/>
              <a:cxnLst/>
              <a:rect l="l" t="t" r="r" b="b"/>
              <a:pathLst>
                <a:path w="1382641" h="959166">
                  <a:moveTo>
                    <a:pt x="0" y="635130"/>
                  </a:moveTo>
                  <a:lnTo>
                    <a:pt x="387076" y="506105"/>
                  </a:lnTo>
                  <a:cubicBezTo>
                    <a:pt x="403384" y="467860"/>
                    <a:pt x="427088" y="433547"/>
                    <a:pt x="456351" y="404844"/>
                  </a:cubicBezTo>
                  <a:lnTo>
                    <a:pt x="684076" y="0"/>
                  </a:lnTo>
                  <a:lnTo>
                    <a:pt x="911801" y="404844"/>
                  </a:lnTo>
                  <a:cubicBezTo>
                    <a:pt x="939497" y="431997"/>
                    <a:pt x="962203" y="464185"/>
                    <a:pt x="977875" y="500208"/>
                  </a:cubicBezTo>
                  <a:lnTo>
                    <a:pt x="1382641" y="635130"/>
                  </a:lnTo>
                  <a:lnTo>
                    <a:pt x="977875" y="770052"/>
                  </a:lnTo>
                  <a:cubicBezTo>
                    <a:pt x="927365" y="881811"/>
                    <a:pt x="814754" y="959166"/>
                    <a:pt x="684076" y="959166"/>
                  </a:cubicBezTo>
                  <a:cubicBezTo>
                    <a:pt x="551020" y="959166"/>
                    <a:pt x="436694" y="878970"/>
                    <a:pt x="387076" y="764155"/>
                  </a:cubicBez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Elipse 10"/>
            <p:cNvSpPr/>
            <p:nvPr/>
          </p:nvSpPr>
          <p:spPr>
            <a:xfrm>
              <a:off x="287523" y="1862825"/>
              <a:ext cx="324037" cy="324037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143508" y="5455982"/>
            <a:ext cx="959166" cy="1382641"/>
            <a:chOff x="143509" y="1340767"/>
            <a:chExt cx="959166" cy="1382641"/>
          </a:xfrm>
        </p:grpSpPr>
        <p:sp>
          <p:nvSpPr>
            <p:cNvPr id="15" name="Triângulo isósceles 8"/>
            <p:cNvSpPr/>
            <p:nvPr/>
          </p:nvSpPr>
          <p:spPr>
            <a:xfrm rot="5400000">
              <a:off x="-68229" y="1552505"/>
              <a:ext cx="1382641" cy="959166"/>
            </a:xfrm>
            <a:custGeom>
              <a:avLst/>
              <a:gdLst/>
              <a:ahLst/>
              <a:cxnLst/>
              <a:rect l="l" t="t" r="r" b="b"/>
              <a:pathLst>
                <a:path w="1382641" h="959166">
                  <a:moveTo>
                    <a:pt x="0" y="635130"/>
                  </a:moveTo>
                  <a:lnTo>
                    <a:pt x="387076" y="506105"/>
                  </a:lnTo>
                  <a:cubicBezTo>
                    <a:pt x="403384" y="467860"/>
                    <a:pt x="427088" y="433547"/>
                    <a:pt x="456351" y="404844"/>
                  </a:cubicBezTo>
                  <a:lnTo>
                    <a:pt x="684076" y="0"/>
                  </a:lnTo>
                  <a:lnTo>
                    <a:pt x="911801" y="404844"/>
                  </a:lnTo>
                  <a:cubicBezTo>
                    <a:pt x="939497" y="431997"/>
                    <a:pt x="962203" y="464185"/>
                    <a:pt x="977875" y="500208"/>
                  </a:cubicBezTo>
                  <a:lnTo>
                    <a:pt x="1382641" y="635130"/>
                  </a:lnTo>
                  <a:lnTo>
                    <a:pt x="977875" y="770052"/>
                  </a:lnTo>
                  <a:cubicBezTo>
                    <a:pt x="927365" y="881811"/>
                    <a:pt x="814754" y="959166"/>
                    <a:pt x="684076" y="959166"/>
                  </a:cubicBezTo>
                  <a:cubicBezTo>
                    <a:pt x="551020" y="959166"/>
                    <a:pt x="436694" y="878970"/>
                    <a:pt x="387076" y="764155"/>
                  </a:cubicBez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Elipse 15"/>
            <p:cNvSpPr/>
            <p:nvPr/>
          </p:nvSpPr>
          <p:spPr>
            <a:xfrm>
              <a:off x="287523" y="1862825"/>
              <a:ext cx="324037" cy="324037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335148"/>
            <a:ext cx="7318932" cy="4857698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53874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1470025"/>
          </a:xfrm>
        </p:spPr>
        <p:txBody>
          <a:bodyPr>
            <a:normAutofit/>
          </a:bodyPr>
          <a:lstStyle/>
          <a:p>
            <a:r>
              <a:rPr lang="pt-BR" sz="6600" dirty="0" smtClean="0">
                <a:ln w="12700">
                  <a:solidFill>
                    <a:srgbClr val="0070C0"/>
                  </a:solidFill>
                </a:ln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Imprint MT Shadow" panose="04020605060303030202" pitchFamily="82" charset="0"/>
              </a:rPr>
              <a:t>O jogo</a:t>
            </a:r>
            <a:endParaRPr lang="en-US" sz="6600" dirty="0">
              <a:ln w="12700">
                <a:solidFill>
                  <a:srgbClr val="0070C0"/>
                </a:solidFill>
              </a:ln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  <a:latin typeface="Imprint MT Shadow" panose="04020605060303030202" pitchFamily="82" charset="0"/>
            </a:endParaRPr>
          </a:p>
        </p:txBody>
      </p:sp>
      <p:cxnSp>
        <p:nvCxnSpPr>
          <p:cNvPr id="5" name="Conector reto 4"/>
          <p:cNvCxnSpPr/>
          <p:nvPr/>
        </p:nvCxnSpPr>
        <p:spPr>
          <a:xfrm>
            <a:off x="611560" y="1268760"/>
            <a:ext cx="7920880" cy="0"/>
          </a:xfrm>
          <a:prstGeom prst="line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-73094" y="0"/>
            <a:ext cx="576064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upo 12"/>
          <p:cNvGrpSpPr/>
          <p:nvPr/>
        </p:nvGrpSpPr>
        <p:grpSpPr>
          <a:xfrm>
            <a:off x="143509" y="0"/>
            <a:ext cx="959166" cy="1382641"/>
            <a:chOff x="143509" y="1340767"/>
            <a:chExt cx="959166" cy="1382641"/>
          </a:xfrm>
        </p:grpSpPr>
        <p:sp>
          <p:nvSpPr>
            <p:cNvPr id="9" name="Triângulo isósceles 8"/>
            <p:cNvSpPr/>
            <p:nvPr/>
          </p:nvSpPr>
          <p:spPr>
            <a:xfrm rot="5400000">
              <a:off x="-68229" y="1552505"/>
              <a:ext cx="1382641" cy="959166"/>
            </a:xfrm>
            <a:custGeom>
              <a:avLst/>
              <a:gdLst/>
              <a:ahLst/>
              <a:cxnLst/>
              <a:rect l="l" t="t" r="r" b="b"/>
              <a:pathLst>
                <a:path w="1382641" h="959166">
                  <a:moveTo>
                    <a:pt x="0" y="635130"/>
                  </a:moveTo>
                  <a:lnTo>
                    <a:pt x="387076" y="506105"/>
                  </a:lnTo>
                  <a:cubicBezTo>
                    <a:pt x="403384" y="467860"/>
                    <a:pt x="427088" y="433547"/>
                    <a:pt x="456351" y="404844"/>
                  </a:cubicBezTo>
                  <a:lnTo>
                    <a:pt x="684076" y="0"/>
                  </a:lnTo>
                  <a:lnTo>
                    <a:pt x="911801" y="404844"/>
                  </a:lnTo>
                  <a:cubicBezTo>
                    <a:pt x="939497" y="431997"/>
                    <a:pt x="962203" y="464185"/>
                    <a:pt x="977875" y="500208"/>
                  </a:cubicBezTo>
                  <a:lnTo>
                    <a:pt x="1382641" y="635130"/>
                  </a:lnTo>
                  <a:lnTo>
                    <a:pt x="977875" y="770052"/>
                  </a:lnTo>
                  <a:cubicBezTo>
                    <a:pt x="927365" y="881811"/>
                    <a:pt x="814754" y="959166"/>
                    <a:pt x="684076" y="959166"/>
                  </a:cubicBezTo>
                  <a:cubicBezTo>
                    <a:pt x="551020" y="959166"/>
                    <a:pt x="436694" y="878970"/>
                    <a:pt x="387076" y="764155"/>
                  </a:cubicBez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Elipse 10"/>
            <p:cNvSpPr/>
            <p:nvPr/>
          </p:nvSpPr>
          <p:spPr>
            <a:xfrm>
              <a:off x="287523" y="1862825"/>
              <a:ext cx="324037" cy="324037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143508" y="5455982"/>
            <a:ext cx="959166" cy="1382641"/>
            <a:chOff x="143509" y="1340767"/>
            <a:chExt cx="959166" cy="1382641"/>
          </a:xfrm>
        </p:grpSpPr>
        <p:sp>
          <p:nvSpPr>
            <p:cNvPr id="15" name="Triângulo isósceles 8"/>
            <p:cNvSpPr/>
            <p:nvPr/>
          </p:nvSpPr>
          <p:spPr>
            <a:xfrm rot="5400000">
              <a:off x="-68229" y="1552505"/>
              <a:ext cx="1382641" cy="959166"/>
            </a:xfrm>
            <a:custGeom>
              <a:avLst/>
              <a:gdLst/>
              <a:ahLst/>
              <a:cxnLst/>
              <a:rect l="l" t="t" r="r" b="b"/>
              <a:pathLst>
                <a:path w="1382641" h="959166">
                  <a:moveTo>
                    <a:pt x="0" y="635130"/>
                  </a:moveTo>
                  <a:lnTo>
                    <a:pt x="387076" y="506105"/>
                  </a:lnTo>
                  <a:cubicBezTo>
                    <a:pt x="403384" y="467860"/>
                    <a:pt x="427088" y="433547"/>
                    <a:pt x="456351" y="404844"/>
                  </a:cubicBezTo>
                  <a:lnTo>
                    <a:pt x="684076" y="0"/>
                  </a:lnTo>
                  <a:lnTo>
                    <a:pt x="911801" y="404844"/>
                  </a:lnTo>
                  <a:cubicBezTo>
                    <a:pt x="939497" y="431997"/>
                    <a:pt x="962203" y="464185"/>
                    <a:pt x="977875" y="500208"/>
                  </a:cubicBezTo>
                  <a:lnTo>
                    <a:pt x="1382641" y="635130"/>
                  </a:lnTo>
                  <a:lnTo>
                    <a:pt x="977875" y="770052"/>
                  </a:lnTo>
                  <a:cubicBezTo>
                    <a:pt x="927365" y="881811"/>
                    <a:pt x="814754" y="959166"/>
                    <a:pt x="684076" y="959166"/>
                  </a:cubicBezTo>
                  <a:cubicBezTo>
                    <a:pt x="551020" y="959166"/>
                    <a:pt x="436694" y="878970"/>
                    <a:pt x="387076" y="764155"/>
                  </a:cubicBez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Elipse 15"/>
            <p:cNvSpPr/>
            <p:nvPr/>
          </p:nvSpPr>
          <p:spPr>
            <a:xfrm>
              <a:off x="287523" y="1862825"/>
              <a:ext cx="324037" cy="324037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tângulo 2"/>
          <p:cNvSpPr/>
          <p:nvPr/>
        </p:nvSpPr>
        <p:spPr>
          <a:xfrm>
            <a:off x="1259632" y="1772816"/>
            <a:ext cx="698477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pt-BR" sz="2800" dirty="0">
                <a:effectLst>
                  <a:glow rad="101600">
                    <a:schemeClr val="accent6">
                      <a:lumMod val="20000"/>
                      <a:lumOff val="80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Nome do Jogo: </a:t>
            </a:r>
            <a:r>
              <a:rPr lang="pt-BR" sz="2800" dirty="0" err="1">
                <a:effectLst>
                  <a:glow rad="101600">
                    <a:schemeClr val="accent6">
                      <a:lumMod val="20000"/>
                      <a:lumOff val="80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Cerberus</a:t>
            </a:r>
            <a:r>
              <a:rPr lang="pt-BR" sz="2800" dirty="0">
                <a:effectLst>
                  <a:glow rad="101600">
                    <a:schemeClr val="accent6">
                      <a:lumMod val="20000"/>
                      <a:lumOff val="80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’ </a:t>
            </a:r>
            <a:r>
              <a:rPr lang="pt-BR" sz="2800" dirty="0" err="1" smtClean="0">
                <a:effectLst>
                  <a:glow rad="101600">
                    <a:schemeClr val="accent6">
                      <a:lumMod val="20000"/>
                      <a:lumOff val="80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Story</a:t>
            </a:r>
            <a:endParaRPr lang="pt-BR" sz="2800" dirty="0" smtClean="0">
              <a:effectLst>
                <a:glow rad="101600">
                  <a:schemeClr val="accent6">
                    <a:lumMod val="20000"/>
                    <a:lumOff val="80000"/>
                    <a:alpha val="6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sz="2800" dirty="0">
              <a:effectLst>
                <a:glow rad="101600">
                  <a:schemeClr val="accent6">
                    <a:lumMod val="20000"/>
                    <a:lumOff val="80000"/>
                    <a:alpha val="6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pt-BR" sz="2800" dirty="0">
                <a:effectLst>
                  <a:glow rad="101600">
                    <a:schemeClr val="accent6">
                      <a:lumMod val="20000"/>
                      <a:lumOff val="80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Objetivo/Causa Social: Animais </a:t>
            </a:r>
            <a:r>
              <a:rPr lang="pt-BR" sz="2800" dirty="0" smtClean="0">
                <a:effectLst>
                  <a:glow rad="101600">
                    <a:schemeClr val="accent6">
                      <a:lumMod val="20000"/>
                      <a:lumOff val="80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abandonados</a:t>
            </a:r>
          </a:p>
          <a:p>
            <a:pPr lvl="0"/>
            <a:endParaRPr lang="en-US" sz="2800" dirty="0">
              <a:effectLst>
                <a:glow rad="101600">
                  <a:schemeClr val="accent6">
                    <a:lumMod val="20000"/>
                    <a:lumOff val="80000"/>
                    <a:alpha val="6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pt-BR" sz="2800" dirty="0">
                <a:effectLst>
                  <a:glow rad="101600">
                    <a:schemeClr val="accent6">
                      <a:lumMod val="20000"/>
                      <a:lumOff val="80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Objetivo do jogo: acertar todas as notas musicais para obter o final feliz da história</a:t>
            </a:r>
            <a:r>
              <a:rPr lang="pt-BR" sz="2800" dirty="0" smtClean="0">
                <a:effectLst>
                  <a:glow rad="101600">
                    <a:schemeClr val="accent6">
                      <a:lumMod val="20000"/>
                      <a:lumOff val="80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endParaRPr lang="en-US" sz="2800" dirty="0">
              <a:effectLst>
                <a:glow rad="101600">
                  <a:schemeClr val="accent6">
                    <a:lumMod val="20000"/>
                    <a:lumOff val="80000"/>
                    <a:alpha val="6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pt-BR" sz="2800" dirty="0">
                <a:effectLst>
                  <a:glow rad="101600">
                    <a:schemeClr val="accent6">
                      <a:lumMod val="20000"/>
                      <a:lumOff val="80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Público Alvo: crianças a partir dos 7 anos.</a:t>
            </a:r>
            <a:endParaRPr lang="en-US" sz="2800" dirty="0">
              <a:effectLst>
                <a:glow rad="101600">
                  <a:schemeClr val="accent6">
                    <a:lumMod val="20000"/>
                    <a:lumOff val="80000"/>
                    <a:alpha val="6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1470025"/>
          </a:xfrm>
        </p:spPr>
        <p:txBody>
          <a:bodyPr>
            <a:normAutofit/>
          </a:bodyPr>
          <a:lstStyle/>
          <a:p>
            <a:r>
              <a:rPr lang="pt-BR" sz="6600" dirty="0" smtClean="0">
                <a:ln w="12700">
                  <a:solidFill>
                    <a:srgbClr val="0070C0"/>
                  </a:solidFill>
                </a:ln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Imprint MT Shadow" panose="04020605060303030202" pitchFamily="82" charset="0"/>
              </a:rPr>
              <a:t>Sinopse</a:t>
            </a:r>
            <a:endParaRPr lang="en-US" sz="6600" dirty="0">
              <a:ln w="12700">
                <a:solidFill>
                  <a:srgbClr val="0070C0"/>
                </a:solidFill>
              </a:ln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  <a:latin typeface="Imprint MT Shadow" panose="04020605060303030202" pitchFamily="82" charset="0"/>
            </a:endParaRPr>
          </a:p>
        </p:txBody>
      </p:sp>
      <p:cxnSp>
        <p:nvCxnSpPr>
          <p:cNvPr id="5" name="Conector reto 4"/>
          <p:cNvCxnSpPr/>
          <p:nvPr/>
        </p:nvCxnSpPr>
        <p:spPr>
          <a:xfrm>
            <a:off x="611560" y="1268760"/>
            <a:ext cx="7920880" cy="0"/>
          </a:xfrm>
          <a:prstGeom prst="line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-73094" y="0"/>
            <a:ext cx="576064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upo 12"/>
          <p:cNvGrpSpPr/>
          <p:nvPr/>
        </p:nvGrpSpPr>
        <p:grpSpPr>
          <a:xfrm>
            <a:off x="143509" y="0"/>
            <a:ext cx="959166" cy="1382641"/>
            <a:chOff x="143509" y="1340767"/>
            <a:chExt cx="959166" cy="1382641"/>
          </a:xfrm>
        </p:grpSpPr>
        <p:sp>
          <p:nvSpPr>
            <p:cNvPr id="9" name="Triângulo isósceles 8"/>
            <p:cNvSpPr/>
            <p:nvPr/>
          </p:nvSpPr>
          <p:spPr>
            <a:xfrm rot="5400000">
              <a:off x="-68229" y="1552505"/>
              <a:ext cx="1382641" cy="959166"/>
            </a:xfrm>
            <a:custGeom>
              <a:avLst/>
              <a:gdLst/>
              <a:ahLst/>
              <a:cxnLst/>
              <a:rect l="l" t="t" r="r" b="b"/>
              <a:pathLst>
                <a:path w="1382641" h="959166">
                  <a:moveTo>
                    <a:pt x="0" y="635130"/>
                  </a:moveTo>
                  <a:lnTo>
                    <a:pt x="387076" y="506105"/>
                  </a:lnTo>
                  <a:cubicBezTo>
                    <a:pt x="403384" y="467860"/>
                    <a:pt x="427088" y="433547"/>
                    <a:pt x="456351" y="404844"/>
                  </a:cubicBezTo>
                  <a:lnTo>
                    <a:pt x="684076" y="0"/>
                  </a:lnTo>
                  <a:lnTo>
                    <a:pt x="911801" y="404844"/>
                  </a:lnTo>
                  <a:cubicBezTo>
                    <a:pt x="939497" y="431997"/>
                    <a:pt x="962203" y="464185"/>
                    <a:pt x="977875" y="500208"/>
                  </a:cubicBezTo>
                  <a:lnTo>
                    <a:pt x="1382641" y="635130"/>
                  </a:lnTo>
                  <a:lnTo>
                    <a:pt x="977875" y="770052"/>
                  </a:lnTo>
                  <a:cubicBezTo>
                    <a:pt x="927365" y="881811"/>
                    <a:pt x="814754" y="959166"/>
                    <a:pt x="684076" y="959166"/>
                  </a:cubicBezTo>
                  <a:cubicBezTo>
                    <a:pt x="551020" y="959166"/>
                    <a:pt x="436694" y="878970"/>
                    <a:pt x="387076" y="764155"/>
                  </a:cubicBez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Elipse 10"/>
            <p:cNvSpPr/>
            <p:nvPr/>
          </p:nvSpPr>
          <p:spPr>
            <a:xfrm>
              <a:off x="287523" y="1862825"/>
              <a:ext cx="324037" cy="324037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143508" y="5455982"/>
            <a:ext cx="959166" cy="1382641"/>
            <a:chOff x="143509" y="1340767"/>
            <a:chExt cx="959166" cy="1382641"/>
          </a:xfrm>
        </p:grpSpPr>
        <p:sp>
          <p:nvSpPr>
            <p:cNvPr id="15" name="Triângulo isósceles 8"/>
            <p:cNvSpPr/>
            <p:nvPr/>
          </p:nvSpPr>
          <p:spPr>
            <a:xfrm rot="5400000">
              <a:off x="-68229" y="1552505"/>
              <a:ext cx="1382641" cy="959166"/>
            </a:xfrm>
            <a:custGeom>
              <a:avLst/>
              <a:gdLst/>
              <a:ahLst/>
              <a:cxnLst/>
              <a:rect l="l" t="t" r="r" b="b"/>
              <a:pathLst>
                <a:path w="1382641" h="959166">
                  <a:moveTo>
                    <a:pt x="0" y="635130"/>
                  </a:moveTo>
                  <a:lnTo>
                    <a:pt x="387076" y="506105"/>
                  </a:lnTo>
                  <a:cubicBezTo>
                    <a:pt x="403384" y="467860"/>
                    <a:pt x="427088" y="433547"/>
                    <a:pt x="456351" y="404844"/>
                  </a:cubicBezTo>
                  <a:lnTo>
                    <a:pt x="684076" y="0"/>
                  </a:lnTo>
                  <a:lnTo>
                    <a:pt x="911801" y="404844"/>
                  </a:lnTo>
                  <a:cubicBezTo>
                    <a:pt x="939497" y="431997"/>
                    <a:pt x="962203" y="464185"/>
                    <a:pt x="977875" y="500208"/>
                  </a:cubicBezTo>
                  <a:lnTo>
                    <a:pt x="1382641" y="635130"/>
                  </a:lnTo>
                  <a:lnTo>
                    <a:pt x="977875" y="770052"/>
                  </a:lnTo>
                  <a:cubicBezTo>
                    <a:pt x="927365" y="881811"/>
                    <a:pt x="814754" y="959166"/>
                    <a:pt x="684076" y="959166"/>
                  </a:cubicBezTo>
                  <a:cubicBezTo>
                    <a:pt x="551020" y="959166"/>
                    <a:pt x="436694" y="878970"/>
                    <a:pt x="387076" y="764155"/>
                  </a:cubicBez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Elipse 15"/>
            <p:cNvSpPr/>
            <p:nvPr/>
          </p:nvSpPr>
          <p:spPr>
            <a:xfrm>
              <a:off x="287523" y="1862825"/>
              <a:ext cx="324037" cy="324037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tângulo 2"/>
          <p:cNvSpPr/>
          <p:nvPr/>
        </p:nvSpPr>
        <p:spPr>
          <a:xfrm>
            <a:off x="1259632" y="2060848"/>
            <a:ext cx="698477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>
                <a:effectLst>
                  <a:glow rad="101600">
                    <a:schemeClr val="accent6">
                      <a:lumMod val="20000"/>
                      <a:lumOff val="80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Na Grécia </a:t>
            </a:r>
            <a:r>
              <a:rPr lang="pt-BR" sz="2800" dirty="0" smtClean="0">
                <a:effectLst>
                  <a:glow rad="101600">
                    <a:schemeClr val="accent6">
                      <a:lumMod val="20000"/>
                      <a:lumOff val="80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antiga, o mitológico cão de </a:t>
            </a:r>
            <a:r>
              <a:rPr lang="pt-BR" sz="2800" dirty="0" err="1" smtClean="0">
                <a:effectLst>
                  <a:glow rad="101600">
                    <a:schemeClr val="accent6">
                      <a:lumMod val="20000"/>
                      <a:lumOff val="80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Hades</a:t>
            </a:r>
            <a:r>
              <a:rPr lang="pt-BR" sz="2800" dirty="0" smtClean="0">
                <a:effectLst>
                  <a:glow rad="101600">
                    <a:schemeClr val="accent6">
                      <a:lumMod val="20000"/>
                      <a:lumOff val="80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2800" dirty="0" err="1" smtClean="0">
                <a:effectLst>
                  <a:glow rad="101600">
                    <a:schemeClr val="accent6">
                      <a:lumMod val="20000"/>
                      <a:lumOff val="80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Cerberus</a:t>
            </a:r>
            <a:r>
              <a:rPr lang="pt-BR" sz="2800" dirty="0" smtClean="0">
                <a:effectLst>
                  <a:glow rad="101600">
                    <a:schemeClr val="accent6">
                      <a:lumMod val="20000"/>
                      <a:lumOff val="80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é expulso do submundo pelo deus. </a:t>
            </a:r>
          </a:p>
          <a:p>
            <a:pPr algn="just"/>
            <a:r>
              <a:rPr lang="pt-BR" sz="2800" dirty="0" smtClean="0">
                <a:effectLst>
                  <a:glow rad="101600">
                    <a:schemeClr val="accent6">
                      <a:lumMod val="20000"/>
                      <a:lumOff val="80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Na cidade, a população entra </a:t>
            </a:r>
            <a:r>
              <a:rPr lang="pt-BR" sz="2800" dirty="0" smtClean="0">
                <a:effectLst>
                  <a:glow rad="101600">
                    <a:schemeClr val="accent6">
                      <a:lumMod val="20000"/>
                      <a:lumOff val="80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em </a:t>
            </a:r>
            <a:r>
              <a:rPr lang="pt-BR" sz="2800" dirty="0">
                <a:effectLst>
                  <a:glow rad="101600">
                    <a:schemeClr val="accent6">
                      <a:lumMod val="20000"/>
                      <a:lumOff val="80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pânico, </a:t>
            </a:r>
            <a:r>
              <a:rPr lang="pt-BR" sz="2800" dirty="0" smtClean="0">
                <a:effectLst>
                  <a:glow rad="101600">
                    <a:schemeClr val="accent6">
                      <a:lumMod val="20000"/>
                      <a:lumOff val="80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até que surge o herói </a:t>
            </a:r>
            <a:r>
              <a:rPr lang="pt-BR" sz="2800" dirty="0">
                <a:effectLst>
                  <a:glow rad="101600">
                    <a:schemeClr val="accent6">
                      <a:lumMod val="20000"/>
                      <a:lumOff val="80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Hércules para se livrar do </a:t>
            </a:r>
            <a:r>
              <a:rPr lang="pt-BR" sz="2800" dirty="0" smtClean="0">
                <a:effectLst>
                  <a:glow rad="101600">
                    <a:schemeClr val="accent6">
                      <a:lumMod val="20000"/>
                      <a:lumOff val="80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monstro. </a:t>
            </a:r>
            <a:r>
              <a:rPr lang="pt-BR" sz="2800" dirty="0" err="1">
                <a:effectLst>
                  <a:glow rad="101600">
                    <a:schemeClr val="accent6">
                      <a:lumMod val="20000"/>
                      <a:lumOff val="80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Cerberus</a:t>
            </a:r>
            <a:r>
              <a:rPr lang="pt-BR" sz="2800" dirty="0">
                <a:effectLst>
                  <a:glow rad="101600">
                    <a:schemeClr val="accent6">
                      <a:lumMod val="20000"/>
                      <a:lumOff val="80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é morto após a batalha e sua </a:t>
            </a:r>
            <a:r>
              <a:rPr lang="pt-BR" sz="2800" dirty="0" smtClean="0">
                <a:effectLst>
                  <a:glow rad="101600">
                    <a:schemeClr val="accent6">
                      <a:lumMod val="20000"/>
                      <a:lumOff val="80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alma agora vaga </a:t>
            </a:r>
            <a:r>
              <a:rPr lang="pt-BR" sz="2800" dirty="0">
                <a:effectLst>
                  <a:glow rad="101600">
                    <a:schemeClr val="accent6">
                      <a:lumMod val="20000"/>
                      <a:lumOff val="80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pelas ruas à procura de seu dono</a:t>
            </a:r>
            <a:r>
              <a:rPr lang="pt-BR" sz="2800" dirty="0" smtClean="0">
                <a:effectLst>
                  <a:glow rad="101600">
                    <a:schemeClr val="accent6">
                      <a:lumMod val="20000"/>
                      <a:lumOff val="80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effectLst>
                <a:glow rad="101600">
                  <a:schemeClr val="accent6">
                    <a:lumMod val="20000"/>
                    <a:lumOff val="80000"/>
                    <a:alpha val="6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94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1470025"/>
          </a:xfrm>
        </p:spPr>
        <p:txBody>
          <a:bodyPr>
            <a:normAutofit/>
          </a:bodyPr>
          <a:lstStyle/>
          <a:p>
            <a:r>
              <a:rPr lang="pt-BR" sz="6600" dirty="0" smtClean="0">
                <a:ln w="12700">
                  <a:solidFill>
                    <a:srgbClr val="0070C0"/>
                  </a:solidFill>
                </a:ln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Imprint MT Shadow" panose="04020605060303030202" pitchFamily="82" charset="0"/>
              </a:rPr>
              <a:t>Personagens</a:t>
            </a:r>
            <a:endParaRPr lang="en-US" sz="6600" dirty="0">
              <a:ln w="12700">
                <a:solidFill>
                  <a:srgbClr val="0070C0"/>
                </a:solidFill>
              </a:ln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  <a:latin typeface="Imprint MT Shadow" panose="04020605060303030202" pitchFamily="82" charset="0"/>
            </a:endParaRPr>
          </a:p>
        </p:txBody>
      </p:sp>
      <p:cxnSp>
        <p:nvCxnSpPr>
          <p:cNvPr id="5" name="Conector reto 4"/>
          <p:cNvCxnSpPr/>
          <p:nvPr/>
        </p:nvCxnSpPr>
        <p:spPr>
          <a:xfrm>
            <a:off x="611560" y="1268760"/>
            <a:ext cx="7920880" cy="0"/>
          </a:xfrm>
          <a:prstGeom prst="line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-73094" y="0"/>
            <a:ext cx="576064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upo 12"/>
          <p:cNvGrpSpPr/>
          <p:nvPr/>
        </p:nvGrpSpPr>
        <p:grpSpPr>
          <a:xfrm>
            <a:off x="143509" y="0"/>
            <a:ext cx="959166" cy="1382641"/>
            <a:chOff x="143509" y="1340767"/>
            <a:chExt cx="959166" cy="1382641"/>
          </a:xfrm>
        </p:grpSpPr>
        <p:sp>
          <p:nvSpPr>
            <p:cNvPr id="9" name="Triângulo isósceles 8"/>
            <p:cNvSpPr/>
            <p:nvPr/>
          </p:nvSpPr>
          <p:spPr>
            <a:xfrm rot="5400000">
              <a:off x="-68229" y="1552505"/>
              <a:ext cx="1382641" cy="959166"/>
            </a:xfrm>
            <a:custGeom>
              <a:avLst/>
              <a:gdLst/>
              <a:ahLst/>
              <a:cxnLst/>
              <a:rect l="l" t="t" r="r" b="b"/>
              <a:pathLst>
                <a:path w="1382641" h="959166">
                  <a:moveTo>
                    <a:pt x="0" y="635130"/>
                  </a:moveTo>
                  <a:lnTo>
                    <a:pt x="387076" y="506105"/>
                  </a:lnTo>
                  <a:cubicBezTo>
                    <a:pt x="403384" y="467860"/>
                    <a:pt x="427088" y="433547"/>
                    <a:pt x="456351" y="404844"/>
                  </a:cubicBezTo>
                  <a:lnTo>
                    <a:pt x="684076" y="0"/>
                  </a:lnTo>
                  <a:lnTo>
                    <a:pt x="911801" y="404844"/>
                  </a:lnTo>
                  <a:cubicBezTo>
                    <a:pt x="939497" y="431997"/>
                    <a:pt x="962203" y="464185"/>
                    <a:pt x="977875" y="500208"/>
                  </a:cubicBezTo>
                  <a:lnTo>
                    <a:pt x="1382641" y="635130"/>
                  </a:lnTo>
                  <a:lnTo>
                    <a:pt x="977875" y="770052"/>
                  </a:lnTo>
                  <a:cubicBezTo>
                    <a:pt x="927365" y="881811"/>
                    <a:pt x="814754" y="959166"/>
                    <a:pt x="684076" y="959166"/>
                  </a:cubicBezTo>
                  <a:cubicBezTo>
                    <a:pt x="551020" y="959166"/>
                    <a:pt x="436694" y="878970"/>
                    <a:pt x="387076" y="764155"/>
                  </a:cubicBez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Elipse 10"/>
            <p:cNvSpPr/>
            <p:nvPr/>
          </p:nvSpPr>
          <p:spPr>
            <a:xfrm>
              <a:off x="287523" y="1862825"/>
              <a:ext cx="324037" cy="324037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143508" y="5455982"/>
            <a:ext cx="959166" cy="1382641"/>
            <a:chOff x="143509" y="1340767"/>
            <a:chExt cx="959166" cy="1382641"/>
          </a:xfrm>
        </p:grpSpPr>
        <p:sp>
          <p:nvSpPr>
            <p:cNvPr id="15" name="Triângulo isósceles 8"/>
            <p:cNvSpPr/>
            <p:nvPr/>
          </p:nvSpPr>
          <p:spPr>
            <a:xfrm rot="5400000">
              <a:off x="-68229" y="1552505"/>
              <a:ext cx="1382641" cy="959166"/>
            </a:xfrm>
            <a:custGeom>
              <a:avLst/>
              <a:gdLst/>
              <a:ahLst/>
              <a:cxnLst/>
              <a:rect l="l" t="t" r="r" b="b"/>
              <a:pathLst>
                <a:path w="1382641" h="959166">
                  <a:moveTo>
                    <a:pt x="0" y="635130"/>
                  </a:moveTo>
                  <a:lnTo>
                    <a:pt x="387076" y="506105"/>
                  </a:lnTo>
                  <a:cubicBezTo>
                    <a:pt x="403384" y="467860"/>
                    <a:pt x="427088" y="433547"/>
                    <a:pt x="456351" y="404844"/>
                  </a:cubicBezTo>
                  <a:lnTo>
                    <a:pt x="684076" y="0"/>
                  </a:lnTo>
                  <a:lnTo>
                    <a:pt x="911801" y="404844"/>
                  </a:lnTo>
                  <a:cubicBezTo>
                    <a:pt x="939497" y="431997"/>
                    <a:pt x="962203" y="464185"/>
                    <a:pt x="977875" y="500208"/>
                  </a:cubicBezTo>
                  <a:lnTo>
                    <a:pt x="1382641" y="635130"/>
                  </a:lnTo>
                  <a:lnTo>
                    <a:pt x="977875" y="770052"/>
                  </a:lnTo>
                  <a:cubicBezTo>
                    <a:pt x="927365" y="881811"/>
                    <a:pt x="814754" y="959166"/>
                    <a:pt x="684076" y="959166"/>
                  </a:cubicBezTo>
                  <a:cubicBezTo>
                    <a:pt x="551020" y="959166"/>
                    <a:pt x="436694" y="878970"/>
                    <a:pt x="387076" y="764155"/>
                  </a:cubicBez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Elipse 15"/>
            <p:cNvSpPr/>
            <p:nvPr/>
          </p:nvSpPr>
          <p:spPr>
            <a:xfrm>
              <a:off x="287523" y="1862825"/>
              <a:ext cx="324037" cy="324037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ítulo 1"/>
          <p:cNvSpPr txBox="1">
            <a:spLocks/>
          </p:cNvSpPr>
          <p:nvPr/>
        </p:nvSpPr>
        <p:spPr>
          <a:xfrm>
            <a:off x="1187624" y="5157192"/>
            <a:ext cx="4769296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600" dirty="0" err="1" smtClean="0">
                <a:ln w="12700">
                  <a:solidFill>
                    <a:schemeClr val="accent1"/>
                  </a:solidFill>
                </a:ln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Imprint MT Shadow" panose="04020605060303030202" pitchFamily="82" charset="0"/>
              </a:rPr>
              <a:t>Cerberus</a:t>
            </a:r>
            <a:endParaRPr lang="en-US" sz="6600" dirty="0">
              <a:ln w="12700">
                <a:solidFill>
                  <a:schemeClr val="accent1"/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Imprint MT Shadow" panose="04020605060303030202" pitchFamily="82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700903" y="2305615"/>
            <a:ext cx="401511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 err="1">
                <a:effectLst>
                  <a:glow rad="101600">
                    <a:schemeClr val="accent6">
                      <a:lumMod val="20000"/>
                      <a:lumOff val="80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Cerberus</a:t>
            </a:r>
            <a:r>
              <a:rPr lang="pt-BR" sz="2800" dirty="0">
                <a:effectLst>
                  <a:glow rad="101600">
                    <a:schemeClr val="accent6">
                      <a:lumMod val="20000"/>
                      <a:lumOff val="80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três cabeças</a:t>
            </a:r>
            <a:r>
              <a:rPr lang="pt-BR" sz="2800" dirty="0" smtClean="0">
                <a:effectLst>
                  <a:glow rad="101600">
                    <a:schemeClr val="accent6">
                      <a:lumMod val="20000"/>
                      <a:lumOff val="80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tamanho grande. Comportamento </a:t>
            </a:r>
            <a:r>
              <a:rPr lang="pt-BR" sz="2800" dirty="0">
                <a:effectLst>
                  <a:glow rad="101600">
                    <a:schemeClr val="accent6">
                      <a:lumMod val="20000"/>
                      <a:lumOff val="80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agressivo, carente, </a:t>
            </a:r>
            <a:r>
              <a:rPr lang="pt-BR" sz="2800" dirty="0" smtClean="0">
                <a:effectLst>
                  <a:glow rad="101600">
                    <a:schemeClr val="accent6">
                      <a:lumMod val="20000"/>
                      <a:lumOff val="80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aparência física amedrontadora.</a:t>
            </a:r>
            <a:endParaRPr lang="pt-BR" sz="2800" dirty="0" smtClean="0">
              <a:effectLst>
                <a:glow rad="101600">
                  <a:schemeClr val="accent6">
                    <a:lumMod val="20000"/>
                    <a:lumOff val="80000"/>
                    <a:alpha val="6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00" b="98000" l="2000" r="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956" y="1556179"/>
            <a:ext cx="5071038" cy="5071038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560624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1470025"/>
          </a:xfrm>
        </p:spPr>
        <p:txBody>
          <a:bodyPr>
            <a:normAutofit/>
          </a:bodyPr>
          <a:lstStyle/>
          <a:p>
            <a:r>
              <a:rPr lang="pt-BR" sz="6600" dirty="0" smtClean="0">
                <a:ln w="12700">
                  <a:solidFill>
                    <a:srgbClr val="0070C0"/>
                  </a:solidFill>
                </a:ln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Imprint MT Shadow" panose="04020605060303030202" pitchFamily="82" charset="0"/>
              </a:rPr>
              <a:t>Personagens</a:t>
            </a:r>
            <a:endParaRPr lang="en-US" sz="6600" dirty="0">
              <a:ln w="12700">
                <a:solidFill>
                  <a:srgbClr val="0070C0"/>
                </a:solidFill>
              </a:ln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  <a:latin typeface="Imprint MT Shadow" panose="04020605060303030202" pitchFamily="82" charset="0"/>
            </a:endParaRPr>
          </a:p>
        </p:txBody>
      </p:sp>
      <p:cxnSp>
        <p:nvCxnSpPr>
          <p:cNvPr id="5" name="Conector reto 4"/>
          <p:cNvCxnSpPr/>
          <p:nvPr/>
        </p:nvCxnSpPr>
        <p:spPr>
          <a:xfrm>
            <a:off x="611560" y="1268760"/>
            <a:ext cx="7920880" cy="0"/>
          </a:xfrm>
          <a:prstGeom prst="line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-73094" y="0"/>
            <a:ext cx="576064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upo 12"/>
          <p:cNvGrpSpPr/>
          <p:nvPr/>
        </p:nvGrpSpPr>
        <p:grpSpPr>
          <a:xfrm>
            <a:off x="143509" y="0"/>
            <a:ext cx="959166" cy="1382641"/>
            <a:chOff x="143509" y="1340767"/>
            <a:chExt cx="959166" cy="1382641"/>
          </a:xfrm>
        </p:grpSpPr>
        <p:sp>
          <p:nvSpPr>
            <p:cNvPr id="9" name="Triângulo isósceles 8"/>
            <p:cNvSpPr/>
            <p:nvPr/>
          </p:nvSpPr>
          <p:spPr>
            <a:xfrm rot="5400000">
              <a:off x="-68229" y="1552505"/>
              <a:ext cx="1382641" cy="959166"/>
            </a:xfrm>
            <a:custGeom>
              <a:avLst/>
              <a:gdLst/>
              <a:ahLst/>
              <a:cxnLst/>
              <a:rect l="l" t="t" r="r" b="b"/>
              <a:pathLst>
                <a:path w="1382641" h="959166">
                  <a:moveTo>
                    <a:pt x="0" y="635130"/>
                  </a:moveTo>
                  <a:lnTo>
                    <a:pt x="387076" y="506105"/>
                  </a:lnTo>
                  <a:cubicBezTo>
                    <a:pt x="403384" y="467860"/>
                    <a:pt x="427088" y="433547"/>
                    <a:pt x="456351" y="404844"/>
                  </a:cubicBezTo>
                  <a:lnTo>
                    <a:pt x="684076" y="0"/>
                  </a:lnTo>
                  <a:lnTo>
                    <a:pt x="911801" y="404844"/>
                  </a:lnTo>
                  <a:cubicBezTo>
                    <a:pt x="939497" y="431997"/>
                    <a:pt x="962203" y="464185"/>
                    <a:pt x="977875" y="500208"/>
                  </a:cubicBezTo>
                  <a:lnTo>
                    <a:pt x="1382641" y="635130"/>
                  </a:lnTo>
                  <a:lnTo>
                    <a:pt x="977875" y="770052"/>
                  </a:lnTo>
                  <a:cubicBezTo>
                    <a:pt x="927365" y="881811"/>
                    <a:pt x="814754" y="959166"/>
                    <a:pt x="684076" y="959166"/>
                  </a:cubicBezTo>
                  <a:cubicBezTo>
                    <a:pt x="551020" y="959166"/>
                    <a:pt x="436694" y="878970"/>
                    <a:pt x="387076" y="764155"/>
                  </a:cubicBez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Elipse 10"/>
            <p:cNvSpPr/>
            <p:nvPr/>
          </p:nvSpPr>
          <p:spPr>
            <a:xfrm>
              <a:off x="287523" y="1862825"/>
              <a:ext cx="324037" cy="324037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143508" y="5455982"/>
            <a:ext cx="959166" cy="1382641"/>
            <a:chOff x="143509" y="1340767"/>
            <a:chExt cx="959166" cy="1382641"/>
          </a:xfrm>
        </p:grpSpPr>
        <p:sp>
          <p:nvSpPr>
            <p:cNvPr id="15" name="Triângulo isósceles 8"/>
            <p:cNvSpPr/>
            <p:nvPr/>
          </p:nvSpPr>
          <p:spPr>
            <a:xfrm rot="5400000">
              <a:off x="-68229" y="1552505"/>
              <a:ext cx="1382641" cy="959166"/>
            </a:xfrm>
            <a:custGeom>
              <a:avLst/>
              <a:gdLst/>
              <a:ahLst/>
              <a:cxnLst/>
              <a:rect l="l" t="t" r="r" b="b"/>
              <a:pathLst>
                <a:path w="1382641" h="959166">
                  <a:moveTo>
                    <a:pt x="0" y="635130"/>
                  </a:moveTo>
                  <a:lnTo>
                    <a:pt x="387076" y="506105"/>
                  </a:lnTo>
                  <a:cubicBezTo>
                    <a:pt x="403384" y="467860"/>
                    <a:pt x="427088" y="433547"/>
                    <a:pt x="456351" y="404844"/>
                  </a:cubicBezTo>
                  <a:lnTo>
                    <a:pt x="684076" y="0"/>
                  </a:lnTo>
                  <a:lnTo>
                    <a:pt x="911801" y="404844"/>
                  </a:lnTo>
                  <a:cubicBezTo>
                    <a:pt x="939497" y="431997"/>
                    <a:pt x="962203" y="464185"/>
                    <a:pt x="977875" y="500208"/>
                  </a:cubicBezTo>
                  <a:lnTo>
                    <a:pt x="1382641" y="635130"/>
                  </a:lnTo>
                  <a:lnTo>
                    <a:pt x="977875" y="770052"/>
                  </a:lnTo>
                  <a:cubicBezTo>
                    <a:pt x="927365" y="881811"/>
                    <a:pt x="814754" y="959166"/>
                    <a:pt x="684076" y="959166"/>
                  </a:cubicBezTo>
                  <a:cubicBezTo>
                    <a:pt x="551020" y="959166"/>
                    <a:pt x="436694" y="878970"/>
                    <a:pt x="387076" y="764155"/>
                  </a:cubicBez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Elipse 15"/>
            <p:cNvSpPr/>
            <p:nvPr/>
          </p:nvSpPr>
          <p:spPr>
            <a:xfrm>
              <a:off x="287523" y="1862825"/>
              <a:ext cx="324037" cy="324037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9916">
                        <a14:backgroundMark x1="19563" y1="16866" x2="30059" y2="0"/>
                        <a14:backgroundMark x1="20403" y1="17761" x2="29051" y2="5224"/>
                        <a14:backgroundMark x1="23929" y1="16567" x2="34593" y2="0"/>
                      </a14:backgroundRemoval>
                    </a14:imgEffect>
                    <a14:imgEffect>
                      <a14:artisticChalkSketch trans="81000" pressure="4"/>
                    </a14:imgEffect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33" r="2156"/>
          <a:stretch/>
        </p:blipFill>
        <p:spPr>
          <a:xfrm>
            <a:off x="3851920" y="2700609"/>
            <a:ext cx="6254044" cy="3807168"/>
          </a:xfrm>
          <a:prstGeom prst="rect">
            <a:avLst/>
          </a:prstGeom>
          <a:effectLst/>
        </p:spPr>
      </p:pic>
      <p:sp>
        <p:nvSpPr>
          <p:cNvPr id="17" name="Título 1"/>
          <p:cNvSpPr txBox="1">
            <a:spLocks/>
          </p:cNvSpPr>
          <p:nvPr/>
        </p:nvSpPr>
        <p:spPr>
          <a:xfrm>
            <a:off x="729834" y="4508015"/>
            <a:ext cx="3329136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600" dirty="0" err="1" smtClean="0">
                <a:ln w="12700">
                  <a:solidFill>
                    <a:srgbClr val="C00000"/>
                  </a:solidFill>
                </a:ln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Imprint MT Shadow" panose="04020605060303030202" pitchFamily="82" charset="0"/>
              </a:rPr>
              <a:t>Hades</a:t>
            </a:r>
            <a:endParaRPr lang="en-US" sz="6600" dirty="0">
              <a:ln w="12700">
                <a:solidFill>
                  <a:srgbClr val="C00000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Imprint MT Shadow" panose="04020605060303030202" pitchFamily="82" charset="0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9916">
                        <a14:foregroundMark x1="51217" y1="23582" x2="53484" y2="15672"/>
                        <a14:foregroundMark x1="52561" y1="23582" x2="54744" y2="4627"/>
                        <a14:foregroundMark x1="54576" y1="8507" x2="55164" y2="3284"/>
                        <a14:foregroundMark x1="44836" y1="11791" x2="43661" y2="3731"/>
                        <a14:foregroundMark x1="43409" y1="10000" x2="43241" y2="746"/>
                        <a14:foregroundMark x1="33417" y1="12388" x2="33249" y2="1343"/>
                        <a14:foregroundMark x1="34593" y1="11194" x2="34089" y2="6119"/>
                        <a14:foregroundMark x1="28967" y1="17164" x2="25609" y2="8209"/>
                        <a14:foregroundMark x1="45424" y1="63433" x2="49202" y2="39701"/>
                        <a14:backgroundMark x1="71704" y1="86269" x2="72292" y2="10448"/>
                        <a14:backgroundMark x1="67674" y1="96269" x2="62301" y2="9701"/>
                        <a14:backgroundMark x1="11671" y1="87164" x2="18808" y2="30597"/>
                        <a14:backgroundMark x1="60537" y1="98507" x2="62720" y2="47910"/>
                        <a14:backgroundMark x1="39715" y1="7015" x2="39463" y2="3433"/>
                        <a14:backgroundMark x1="30143" y1="8657" x2="30059" y2="4179"/>
                        <a14:backgroundMark x1="47187" y1="2537" x2="50798" y2="3433"/>
                        <a14:backgroundMark x1="52057" y1="52836" x2="56591" y2="40896"/>
                        <a14:backgroundMark x1="52813" y1="45970" x2="56087" y2="37761"/>
                        <a14:backgroundMark x1="50294" y1="49254" x2="54828" y2="40896"/>
                        <a14:backgroundMark x1="49622" y1="48060" x2="52813" y2="42388"/>
                        <a14:backgroundMark x1="50798" y1="56716" x2="56507" y2="58358"/>
                        <a14:backgroundMark x1="50294" y1="55821" x2="50378" y2="51642"/>
                        <a14:backgroundMark x1="28631" y1="7612" x2="26952" y2="5522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67" r="39049"/>
          <a:stretch/>
        </p:blipFill>
        <p:spPr>
          <a:xfrm>
            <a:off x="4674473" y="2361289"/>
            <a:ext cx="2991316" cy="4240528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</p:spPr>
      </p:pic>
      <p:sp>
        <p:nvSpPr>
          <p:cNvPr id="19" name="Retângulo 18"/>
          <p:cNvSpPr/>
          <p:nvPr/>
        </p:nvSpPr>
        <p:spPr>
          <a:xfrm>
            <a:off x="700903" y="1844824"/>
            <a:ext cx="383656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 err="1" smtClean="0">
                <a:effectLst>
                  <a:glow rad="101600">
                    <a:schemeClr val="accent6">
                      <a:lumMod val="20000"/>
                      <a:lumOff val="80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Hades</a:t>
            </a:r>
            <a:r>
              <a:rPr lang="pt-BR" sz="2800" dirty="0" smtClean="0">
                <a:effectLst>
                  <a:glow rad="101600">
                    <a:schemeClr val="accent6">
                      <a:lumMod val="20000"/>
                      <a:lumOff val="80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pt-BR" sz="2800" dirty="0">
                <a:effectLst>
                  <a:glow rad="101600">
                    <a:schemeClr val="accent6">
                      <a:lumMod val="20000"/>
                      <a:lumOff val="80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alto, pele azul, magro, </a:t>
            </a:r>
            <a:r>
              <a:rPr lang="pt-BR" sz="2800" dirty="0">
                <a:effectLst>
                  <a:glow rad="101600">
                    <a:schemeClr val="accent6">
                      <a:lumMod val="20000"/>
                      <a:lumOff val="80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possessivo, </a:t>
            </a:r>
            <a:r>
              <a:rPr lang="pt-BR" sz="2800" dirty="0" smtClean="0">
                <a:effectLst>
                  <a:glow rad="101600">
                    <a:schemeClr val="accent6">
                      <a:lumMod val="20000"/>
                      <a:lumOff val="80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traiçoeiro, poderoso</a:t>
            </a:r>
            <a:r>
              <a:rPr lang="pt-BR" sz="2800" dirty="0">
                <a:effectLst>
                  <a:glow rad="101600">
                    <a:schemeClr val="accent6">
                      <a:lumMod val="20000"/>
                      <a:lumOff val="80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mandão.</a:t>
            </a:r>
            <a:endParaRPr lang="en-US" sz="2800" dirty="0">
              <a:effectLst>
                <a:glow rad="101600">
                  <a:schemeClr val="accent6">
                    <a:lumMod val="20000"/>
                    <a:lumOff val="80000"/>
                    <a:alpha val="6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effectLst>
                <a:glow rad="101600">
                  <a:schemeClr val="accent6">
                    <a:lumMod val="20000"/>
                    <a:lumOff val="80000"/>
                    <a:alpha val="6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9832">
                        <a14:foregroundMark x1="45424" y1="63433" x2="49202" y2="39701"/>
                        <a14:foregroundMark x1="40890" y1="98209" x2="35936" y2="75522"/>
                        <a14:foregroundMark x1="36104" y1="52687" x2="40218" y2="34925"/>
                        <a14:foregroundMark x1="44752" y1="48209" x2="41898" y2="32687"/>
                        <a14:foregroundMark x1="40890" y1="31940" x2="35936" y2="39403"/>
                        <a14:foregroundMark x1="41478" y1="33284" x2="44584" y2="37463"/>
                        <a14:foregroundMark x1="38791" y1="31194" x2="41478" y2="30000"/>
                        <a14:foregroundMark x1="36776" y1="82537" x2="36944" y2="89701"/>
                        <a14:backgroundMark x1="71704" y1="86269" x2="72292" y2="10448"/>
                        <a14:backgroundMark x1="67674" y1="96269" x2="62301" y2="9701"/>
                        <a14:backgroundMark x1="11671" y1="87164" x2="18808" y2="30597"/>
                        <a14:backgroundMark x1="60537" y1="98507" x2="62720" y2="47910"/>
                        <a14:backgroundMark x1="39715" y1="7015" x2="39463" y2="3433"/>
                        <a14:backgroundMark x1="30143" y1="8657" x2="30059" y2="4179"/>
                        <a14:backgroundMark x1="47187" y1="2537" x2="50798" y2="3433"/>
                        <a14:backgroundMark x1="52057" y1="52836" x2="56591" y2="40896"/>
                        <a14:backgroundMark x1="52813" y1="45970" x2="56087" y2="37761"/>
                        <a14:backgroundMark x1="50294" y1="49254" x2="54828" y2="40896"/>
                        <a14:backgroundMark x1="49622" y1="48060" x2="52813" y2="42388"/>
                        <a14:backgroundMark x1="50798" y1="56716" x2="56507" y2="58358"/>
                        <a14:backgroundMark x1="50294" y1="55821" x2="50378" y2="51642"/>
                        <a14:backgroundMark x1="52981" y1="23881" x2="28296" y2="14328"/>
                        <a14:backgroundMark x1="24517" y1="33731" x2="41646" y2="23881"/>
                        <a14:backgroundMark x1="50714" y1="38358" x2="47607" y2="32687"/>
                        <a14:backgroundMark x1="30563" y1="34925" x2="29471" y2="60746"/>
                        <a14:backgroundMark x1="25105" y1="67612" x2="32494" y2="83881"/>
                        <a14:backgroundMark x1="54156" y1="94179" x2="54072" y2="73134"/>
                        <a14:backgroundMark x1="46851" y1="38657" x2="44752" y2="25522"/>
                        <a14:backgroundMark x1="45928" y1="32239" x2="42653" y2="26418"/>
                        <a14:backgroundMark x1="31990" y1="36716" x2="37531" y2="26418"/>
                        <a14:backgroundMark x1="32746" y1="40746" x2="37112" y2="26418"/>
                        <a14:backgroundMark x1="33333" y1="42388" x2="37531" y2="29254"/>
                        <a14:backgroundMark x1="31570" y1="54328" x2="26448" y2="56716"/>
                        <a14:backgroundMark x1="26364" y1="57164" x2="28883" y2="65672"/>
                        <a14:backgroundMark x1="31150" y1="82985" x2="35600" y2="96866"/>
                        <a14:backgroundMark x1="43241" y1="95821" x2="44752" y2="92687"/>
                        <a14:backgroundMark x1="51805" y1="98507" x2="52981" y2="79552"/>
                        <a14:backgroundMark x1="53149" y1="71642" x2="56003" y2="71642"/>
                        <a14:backgroundMark x1="52729" y1="73433" x2="52057" y2="78507"/>
                        <a14:backgroundMark x1="57599" y1="73433" x2="53904" y2="91045"/>
                        <a14:backgroundMark x1="53568" y1="72388" x2="51637" y2="68657"/>
                        <a14:backgroundMark x1="54912" y1="69701" x2="57599" y2="63881"/>
                        <a14:backgroundMark x1="30059" y1="68209" x2="30647" y2="68657"/>
                        <a14:backgroundMark x1="48195" y1="36716" x2="49958" y2="42388"/>
                        <a14:backgroundMark x1="48027" y1="38806" x2="49286" y2="45821"/>
                        <a14:backgroundMark x1="18556" y1="10896" x2="1511" y2="37761"/>
                        <a14:backgroundMark x1="32494" y1="12836" x2="13182" y2="76716"/>
                        <a14:backgroundMark x1="27372" y1="42836" x2="21243" y2="92090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00" t="24554" r="41154"/>
          <a:stretch/>
        </p:blipFill>
        <p:spPr>
          <a:xfrm>
            <a:off x="4933243" y="3428999"/>
            <a:ext cx="2573867" cy="3199279"/>
          </a:xfrm>
          <a:prstGeom prst="rect">
            <a:avLst/>
          </a:prstGeom>
          <a:effectLst>
            <a:glow rad="3683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39973960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1470025"/>
          </a:xfrm>
        </p:spPr>
        <p:txBody>
          <a:bodyPr>
            <a:normAutofit/>
          </a:bodyPr>
          <a:lstStyle/>
          <a:p>
            <a:r>
              <a:rPr lang="pt-BR" sz="6600" dirty="0" smtClean="0">
                <a:ln w="12700">
                  <a:solidFill>
                    <a:srgbClr val="0070C0"/>
                  </a:solidFill>
                </a:ln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Imprint MT Shadow" panose="04020605060303030202" pitchFamily="82" charset="0"/>
              </a:rPr>
              <a:t>Personagens</a:t>
            </a:r>
            <a:endParaRPr lang="en-US" sz="6600" dirty="0">
              <a:ln w="12700">
                <a:solidFill>
                  <a:srgbClr val="0070C0"/>
                </a:solidFill>
              </a:ln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  <a:latin typeface="Imprint MT Shadow" panose="04020605060303030202" pitchFamily="82" charset="0"/>
            </a:endParaRPr>
          </a:p>
        </p:txBody>
      </p:sp>
      <p:cxnSp>
        <p:nvCxnSpPr>
          <p:cNvPr id="5" name="Conector reto 4"/>
          <p:cNvCxnSpPr/>
          <p:nvPr/>
        </p:nvCxnSpPr>
        <p:spPr>
          <a:xfrm>
            <a:off x="611560" y="1268760"/>
            <a:ext cx="7920880" cy="0"/>
          </a:xfrm>
          <a:prstGeom prst="line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-73094" y="0"/>
            <a:ext cx="576064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upo 12"/>
          <p:cNvGrpSpPr/>
          <p:nvPr/>
        </p:nvGrpSpPr>
        <p:grpSpPr>
          <a:xfrm>
            <a:off x="143509" y="0"/>
            <a:ext cx="959166" cy="1382641"/>
            <a:chOff x="143509" y="1340767"/>
            <a:chExt cx="959166" cy="1382641"/>
          </a:xfrm>
        </p:grpSpPr>
        <p:sp>
          <p:nvSpPr>
            <p:cNvPr id="9" name="Triângulo isósceles 8"/>
            <p:cNvSpPr/>
            <p:nvPr/>
          </p:nvSpPr>
          <p:spPr>
            <a:xfrm rot="5400000">
              <a:off x="-68229" y="1552505"/>
              <a:ext cx="1382641" cy="959166"/>
            </a:xfrm>
            <a:custGeom>
              <a:avLst/>
              <a:gdLst/>
              <a:ahLst/>
              <a:cxnLst/>
              <a:rect l="l" t="t" r="r" b="b"/>
              <a:pathLst>
                <a:path w="1382641" h="959166">
                  <a:moveTo>
                    <a:pt x="0" y="635130"/>
                  </a:moveTo>
                  <a:lnTo>
                    <a:pt x="387076" y="506105"/>
                  </a:lnTo>
                  <a:cubicBezTo>
                    <a:pt x="403384" y="467860"/>
                    <a:pt x="427088" y="433547"/>
                    <a:pt x="456351" y="404844"/>
                  </a:cubicBezTo>
                  <a:lnTo>
                    <a:pt x="684076" y="0"/>
                  </a:lnTo>
                  <a:lnTo>
                    <a:pt x="911801" y="404844"/>
                  </a:lnTo>
                  <a:cubicBezTo>
                    <a:pt x="939497" y="431997"/>
                    <a:pt x="962203" y="464185"/>
                    <a:pt x="977875" y="500208"/>
                  </a:cubicBezTo>
                  <a:lnTo>
                    <a:pt x="1382641" y="635130"/>
                  </a:lnTo>
                  <a:lnTo>
                    <a:pt x="977875" y="770052"/>
                  </a:lnTo>
                  <a:cubicBezTo>
                    <a:pt x="927365" y="881811"/>
                    <a:pt x="814754" y="959166"/>
                    <a:pt x="684076" y="959166"/>
                  </a:cubicBezTo>
                  <a:cubicBezTo>
                    <a:pt x="551020" y="959166"/>
                    <a:pt x="436694" y="878970"/>
                    <a:pt x="387076" y="764155"/>
                  </a:cubicBez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Elipse 10"/>
            <p:cNvSpPr/>
            <p:nvPr/>
          </p:nvSpPr>
          <p:spPr>
            <a:xfrm>
              <a:off x="287523" y="1862825"/>
              <a:ext cx="324037" cy="324037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143508" y="5455982"/>
            <a:ext cx="959166" cy="1382641"/>
            <a:chOff x="143509" y="1340767"/>
            <a:chExt cx="959166" cy="1382641"/>
          </a:xfrm>
        </p:grpSpPr>
        <p:sp>
          <p:nvSpPr>
            <p:cNvPr id="15" name="Triângulo isósceles 8"/>
            <p:cNvSpPr/>
            <p:nvPr/>
          </p:nvSpPr>
          <p:spPr>
            <a:xfrm rot="5400000">
              <a:off x="-68229" y="1552505"/>
              <a:ext cx="1382641" cy="959166"/>
            </a:xfrm>
            <a:custGeom>
              <a:avLst/>
              <a:gdLst/>
              <a:ahLst/>
              <a:cxnLst/>
              <a:rect l="l" t="t" r="r" b="b"/>
              <a:pathLst>
                <a:path w="1382641" h="959166">
                  <a:moveTo>
                    <a:pt x="0" y="635130"/>
                  </a:moveTo>
                  <a:lnTo>
                    <a:pt x="387076" y="506105"/>
                  </a:lnTo>
                  <a:cubicBezTo>
                    <a:pt x="403384" y="467860"/>
                    <a:pt x="427088" y="433547"/>
                    <a:pt x="456351" y="404844"/>
                  </a:cubicBezTo>
                  <a:lnTo>
                    <a:pt x="684076" y="0"/>
                  </a:lnTo>
                  <a:lnTo>
                    <a:pt x="911801" y="404844"/>
                  </a:lnTo>
                  <a:cubicBezTo>
                    <a:pt x="939497" y="431997"/>
                    <a:pt x="962203" y="464185"/>
                    <a:pt x="977875" y="500208"/>
                  </a:cubicBezTo>
                  <a:lnTo>
                    <a:pt x="1382641" y="635130"/>
                  </a:lnTo>
                  <a:lnTo>
                    <a:pt x="977875" y="770052"/>
                  </a:lnTo>
                  <a:cubicBezTo>
                    <a:pt x="927365" y="881811"/>
                    <a:pt x="814754" y="959166"/>
                    <a:pt x="684076" y="959166"/>
                  </a:cubicBezTo>
                  <a:cubicBezTo>
                    <a:pt x="551020" y="959166"/>
                    <a:pt x="436694" y="878970"/>
                    <a:pt x="387076" y="764155"/>
                  </a:cubicBez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Elipse 15"/>
            <p:cNvSpPr/>
            <p:nvPr/>
          </p:nvSpPr>
          <p:spPr>
            <a:xfrm>
              <a:off x="287523" y="1862825"/>
              <a:ext cx="324037" cy="324037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ítulo 1"/>
          <p:cNvSpPr txBox="1">
            <a:spLocks/>
          </p:cNvSpPr>
          <p:nvPr/>
        </p:nvSpPr>
        <p:spPr>
          <a:xfrm>
            <a:off x="1475656" y="4454215"/>
            <a:ext cx="4591744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600" dirty="0" smtClean="0">
                <a:ln w="12700">
                  <a:solidFill>
                    <a:schemeClr val="accent6"/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Imprint MT Shadow" panose="04020605060303030202" pitchFamily="82" charset="0"/>
              </a:rPr>
              <a:t>Hércules</a:t>
            </a:r>
            <a:endParaRPr lang="en-US" sz="6600" dirty="0">
              <a:ln w="12700">
                <a:solidFill>
                  <a:schemeClr val="accent6"/>
                </a:solidFill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latin typeface="Imprint MT Shadow" panose="04020605060303030202" pitchFamily="82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374010"/>
            <a:ext cx="3347864" cy="5102144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9" name="Retângulo 18"/>
          <p:cNvSpPr/>
          <p:nvPr/>
        </p:nvSpPr>
        <p:spPr>
          <a:xfrm>
            <a:off x="971600" y="2113935"/>
            <a:ext cx="383656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 smtClean="0">
                <a:effectLst>
                  <a:glow rad="101600">
                    <a:schemeClr val="accent6">
                      <a:lumMod val="20000"/>
                      <a:lumOff val="80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Hércules</a:t>
            </a:r>
            <a:r>
              <a:rPr lang="pt-BR" sz="2800" dirty="0">
                <a:effectLst>
                  <a:glow rad="101600">
                    <a:schemeClr val="accent6">
                      <a:lumMod val="20000"/>
                      <a:lumOff val="80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forte</a:t>
            </a:r>
            <a:r>
              <a:rPr lang="pt-BR" sz="2800" dirty="0">
                <a:effectLst>
                  <a:glow rad="101600">
                    <a:schemeClr val="accent6">
                      <a:lumMod val="20000"/>
                      <a:lumOff val="80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alto, </a:t>
            </a:r>
            <a:r>
              <a:rPr lang="pt-BR" sz="2800" dirty="0" smtClean="0">
                <a:effectLst>
                  <a:glow rad="101600">
                    <a:schemeClr val="accent6">
                      <a:lumMod val="20000"/>
                      <a:lumOff val="80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ágil, </a:t>
            </a:r>
            <a:r>
              <a:rPr lang="pt-BR" sz="2800" dirty="0">
                <a:effectLst>
                  <a:glow rad="101600">
                    <a:schemeClr val="accent6">
                      <a:lumMod val="20000"/>
                      <a:lumOff val="80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heroico</a:t>
            </a:r>
            <a:r>
              <a:rPr lang="pt-BR" sz="2800" dirty="0" smtClean="0">
                <a:effectLst>
                  <a:glow rad="101600">
                    <a:schemeClr val="accent6">
                      <a:lumMod val="20000"/>
                      <a:lumOff val="80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2800" dirty="0">
                <a:effectLst>
                  <a:glow rad="101600">
                    <a:schemeClr val="accent6">
                      <a:lumMod val="20000"/>
                      <a:lumOff val="80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loiro.</a:t>
            </a:r>
            <a:endParaRPr lang="en-US" sz="2800" dirty="0">
              <a:effectLst>
                <a:glow rad="101600">
                  <a:schemeClr val="accent6">
                    <a:lumMod val="20000"/>
                    <a:lumOff val="80000"/>
                    <a:alpha val="6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effectLst>
                <a:glow rad="101600">
                  <a:schemeClr val="accent6">
                    <a:lumMod val="20000"/>
                    <a:lumOff val="80000"/>
                    <a:alpha val="6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2487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1470025"/>
          </a:xfrm>
        </p:spPr>
        <p:txBody>
          <a:bodyPr>
            <a:normAutofit/>
          </a:bodyPr>
          <a:lstStyle/>
          <a:p>
            <a:r>
              <a:rPr lang="pt-BR" sz="6600" dirty="0" smtClean="0">
                <a:ln w="12700">
                  <a:solidFill>
                    <a:srgbClr val="0070C0"/>
                  </a:solidFill>
                </a:ln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Imprint MT Shadow" panose="04020605060303030202" pitchFamily="82" charset="0"/>
              </a:rPr>
              <a:t>Inspiração</a:t>
            </a:r>
            <a:endParaRPr lang="en-US" sz="6600" dirty="0">
              <a:ln w="12700">
                <a:solidFill>
                  <a:srgbClr val="0070C0"/>
                </a:solidFill>
              </a:ln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  <a:latin typeface="Imprint MT Shadow" panose="04020605060303030202" pitchFamily="82" charset="0"/>
            </a:endParaRPr>
          </a:p>
        </p:txBody>
      </p:sp>
      <p:cxnSp>
        <p:nvCxnSpPr>
          <p:cNvPr id="5" name="Conector reto 4"/>
          <p:cNvCxnSpPr/>
          <p:nvPr/>
        </p:nvCxnSpPr>
        <p:spPr>
          <a:xfrm>
            <a:off x="611560" y="1268760"/>
            <a:ext cx="7920880" cy="0"/>
          </a:xfrm>
          <a:prstGeom prst="line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-73094" y="0"/>
            <a:ext cx="576064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upo 12"/>
          <p:cNvGrpSpPr/>
          <p:nvPr/>
        </p:nvGrpSpPr>
        <p:grpSpPr>
          <a:xfrm>
            <a:off x="143509" y="0"/>
            <a:ext cx="959166" cy="1382641"/>
            <a:chOff x="143509" y="1340767"/>
            <a:chExt cx="959166" cy="1382641"/>
          </a:xfrm>
        </p:grpSpPr>
        <p:sp>
          <p:nvSpPr>
            <p:cNvPr id="9" name="Triângulo isósceles 8"/>
            <p:cNvSpPr/>
            <p:nvPr/>
          </p:nvSpPr>
          <p:spPr>
            <a:xfrm rot="5400000">
              <a:off x="-68229" y="1552505"/>
              <a:ext cx="1382641" cy="959166"/>
            </a:xfrm>
            <a:custGeom>
              <a:avLst/>
              <a:gdLst/>
              <a:ahLst/>
              <a:cxnLst/>
              <a:rect l="l" t="t" r="r" b="b"/>
              <a:pathLst>
                <a:path w="1382641" h="959166">
                  <a:moveTo>
                    <a:pt x="0" y="635130"/>
                  </a:moveTo>
                  <a:lnTo>
                    <a:pt x="387076" y="506105"/>
                  </a:lnTo>
                  <a:cubicBezTo>
                    <a:pt x="403384" y="467860"/>
                    <a:pt x="427088" y="433547"/>
                    <a:pt x="456351" y="404844"/>
                  </a:cubicBezTo>
                  <a:lnTo>
                    <a:pt x="684076" y="0"/>
                  </a:lnTo>
                  <a:lnTo>
                    <a:pt x="911801" y="404844"/>
                  </a:lnTo>
                  <a:cubicBezTo>
                    <a:pt x="939497" y="431997"/>
                    <a:pt x="962203" y="464185"/>
                    <a:pt x="977875" y="500208"/>
                  </a:cubicBezTo>
                  <a:lnTo>
                    <a:pt x="1382641" y="635130"/>
                  </a:lnTo>
                  <a:lnTo>
                    <a:pt x="977875" y="770052"/>
                  </a:lnTo>
                  <a:cubicBezTo>
                    <a:pt x="927365" y="881811"/>
                    <a:pt x="814754" y="959166"/>
                    <a:pt x="684076" y="959166"/>
                  </a:cubicBezTo>
                  <a:cubicBezTo>
                    <a:pt x="551020" y="959166"/>
                    <a:pt x="436694" y="878970"/>
                    <a:pt x="387076" y="764155"/>
                  </a:cubicBez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Elipse 10"/>
            <p:cNvSpPr/>
            <p:nvPr/>
          </p:nvSpPr>
          <p:spPr>
            <a:xfrm>
              <a:off x="287523" y="1862825"/>
              <a:ext cx="324037" cy="324037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Imagem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9" y="1691426"/>
            <a:ext cx="8388426" cy="4718490"/>
          </a:xfrm>
          <a:prstGeom prst="rect">
            <a:avLst/>
          </a:prstGeom>
        </p:spPr>
      </p:pic>
      <p:grpSp>
        <p:nvGrpSpPr>
          <p:cNvPr id="14" name="Grupo 13"/>
          <p:cNvGrpSpPr/>
          <p:nvPr/>
        </p:nvGrpSpPr>
        <p:grpSpPr>
          <a:xfrm>
            <a:off x="143508" y="5455982"/>
            <a:ext cx="959166" cy="1382641"/>
            <a:chOff x="143509" y="1340767"/>
            <a:chExt cx="959166" cy="1382641"/>
          </a:xfrm>
        </p:grpSpPr>
        <p:sp>
          <p:nvSpPr>
            <p:cNvPr id="15" name="Triângulo isósceles 8"/>
            <p:cNvSpPr/>
            <p:nvPr/>
          </p:nvSpPr>
          <p:spPr>
            <a:xfrm rot="5400000">
              <a:off x="-68229" y="1552505"/>
              <a:ext cx="1382641" cy="959166"/>
            </a:xfrm>
            <a:custGeom>
              <a:avLst/>
              <a:gdLst/>
              <a:ahLst/>
              <a:cxnLst/>
              <a:rect l="l" t="t" r="r" b="b"/>
              <a:pathLst>
                <a:path w="1382641" h="959166">
                  <a:moveTo>
                    <a:pt x="0" y="635130"/>
                  </a:moveTo>
                  <a:lnTo>
                    <a:pt x="387076" y="506105"/>
                  </a:lnTo>
                  <a:cubicBezTo>
                    <a:pt x="403384" y="467860"/>
                    <a:pt x="427088" y="433547"/>
                    <a:pt x="456351" y="404844"/>
                  </a:cubicBezTo>
                  <a:lnTo>
                    <a:pt x="684076" y="0"/>
                  </a:lnTo>
                  <a:lnTo>
                    <a:pt x="911801" y="404844"/>
                  </a:lnTo>
                  <a:cubicBezTo>
                    <a:pt x="939497" y="431997"/>
                    <a:pt x="962203" y="464185"/>
                    <a:pt x="977875" y="500208"/>
                  </a:cubicBezTo>
                  <a:lnTo>
                    <a:pt x="1382641" y="635130"/>
                  </a:lnTo>
                  <a:lnTo>
                    <a:pt x="977875" y="770052"/>
                  </a:lnTo>
                  <a:cubicBezTo>
                    <a:pt x="927365" y="881811"/>
                    <a:pt x="814754" y="959166"/>
                    <a:pt x="684076" y="959166"/>
                  </a:cubicBezTo>
                  <a:cubicBezTo>
                    <a:pt x="551020" y="959166"/>
                    <a:pt x="436694" y="878970"/>
                    <a:pt x="387076" y="764155"/>
                  </a:cubicBez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Elipse 15"/>
            <p:cNvSpPr/>
            <p:nvPr/>
          </p:nvSpPr>
          <p:spPr>
            <a:xfrm>
              <a:off x="287523" y="1862825"/>
              <a:ext cx="324037" cy="324037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43670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1470025"/>
          </a:xfrm>
        </p:spPr>
        <p:txBody>
          <a:bodyPr>
            <a:normAutofit/>
          </a:bodyPr>
          <a:lstStyle/>
          <a:p>
            <a:r>
              <a:rPr lang="pt-BR" sz="6600" dirty="0" smtClean="0">
                <a:ln w="12700">
                  <a:solidFill>
                    <a:srgbClr val="0070C0"/>
                  </a:solidFill>
                </a:ln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Imprint MT Shadow" panose="04020605060303030202" pitchFamily="82" charset="0"/>
              </a:rPr>
              <a:t>Fases</a:t>
            </a:r>
            <a:endParaRPr lang="en-US" sz="6600" dirty="0">
              <a:ln w="12700">
                <a:solidFill>
                  <a:srgbClr val="0070C0"/>
                </a:solidFill>
              </a:ln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  <a:latin typeface="Imprint MT Shadow" panose="04020605060303030202" pitchFamily="82" charset="0"/>
            </a:endParaRPr>
          </a:p>
        </p:txBody>
      </p:sp>
      <p:cxnSp>
        <p:nvCxnSpPr>
          <p:cNvPr id="5" name="Conector reto 4"/>
          <p:cNvCxnSpPr/>
          <p:nvPr/>
        </p:nvCxnSpPr>
        <p:spPr>
          <a:xfrm>
            <a:off x="611560" y="1268760"/>
            <a:ext cx="7920880" cy="0"/>
          </a:xfrm>
          <a:prstGeom prst="line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-73094" y="0"/>
            <a:ext cx="576064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upo 12"/>
          <p:cNvGrpSpPr/>
          <p:nvPr/>
        </p:nvGrpSpPr>
        <p:grpSpPr>
          <a:xfrm>
            <a:off x="143509" y="0"/>
            <a:ext cx="959166" cy="1382641"/>
            <a:chOff x="143509" y="1340767"/>
            <a:chExt cx="959166" cy="1382641"/>
          </a:xfrm>
        </p:grpSpPr>
        <p:sp>
          <p:nvSpPr>
            <p:cNvPr id="9" name="Triângulo isósceles 8"/>
            <p:cNvSpPr/>
            <p:nvPr/>
          </p:nvSpPr>
          <p:spPr>
            <a:xfrm rot="5400000">
              <a:off x="-68229" y="1552505"/>
              <a:ext cx="1382641" cy="959166"/>
            </a:xfrm>
            <a:custGeom>
              <a:avLst/>
              <a:gdLst/>
              <a:ahLst/>
              <a:cxnLst/>
              <a:rect l="l" t="t" r="r" b="b"/>
              <a:pathLst>
                <a:path w="1382641" h="959166">
                  <a:moveTo>
                    <a:pt x="0" y="635130"/>
                  </a:moveTo>
                  <a:lnTo>
                    <a:pt x="387076" y="506105"/>
                  </a:lnTo>
                  <a:cubicBezTo>
                    <a:pt x="403384" y="467860"/>
                    <a:pt x="427088" y="433547"/>
                    <a:pt x="456351" y="404844"/>
                  </a:cubicBezTo>
                  <a:lnTo>
                    <a:pt x="684076" y="0"/>
                  </a:lnTo>
                  <a:lnTo>
                    <a:pt x="911801" y="404844"/>
                  </a:lnTo>
                  <a:cubicBezTo>
                    <a:pt x="939497" y="431997"/>
                    <a:pt x="962203" y="464185"/>
                    <a:pt x="977875" y="500208"/>
                  </a:cubicBezTo>
                  <a:lnTo>
                    <a:pt x="1382641" y="635130"/>
                  </a:lnTo>
                  <a:lnTo>
                    <a:pt x="977875" y="770052"/>
                  </a:lnTo>
                  <a:cubicBezTo>
                    <a:pt x="927365" y="881811"/>
                    <a:pt x="814754" y="959166"/>
                    <a:pt x="684076" y="959166"/>
                  </a:cubicBezTo>
                  <a:cubicBezTo>
                    <a:pt x="551020" y="959166"/>
                    <a:pt x="436694" y="878970"/>
                    <a:pt x="387076" y="764155"/>
                  </a:cubicBez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Elipse 10"/>
            <p:cNvSpPr/>
            <p:nvPr/>
          </p:nvSpPr>
          <p:spPr>
            <a:xfrm>
              <a:off x="287523" y="1862825"/>
              <a:ext cx="324037" cy="324037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143508" y="5455982"/>
            <a:ext cx="959166" cy="1382641"/>
            <a:chOff x="143509" y="1340767"/>
            <a:chExt cx="959166" cy="1382641"/>
          </a:xfrm>
        </p:grpSpPr>
        <p:sp>
          <p:nvSpPr>
            <p:cNvPr id="15" name="Triângulo isósceles 8"/>
            <p:cNvSpPr/>
            <p:nvPr/>
          </p:nvSpPr>
          <p:spPr>
            <a:xfrm rot="5400000">
              <a:off x="-68229" y="1552505"/>
              <a:ext cx="1382641" cy="959166"/>
            </a:xfrm>
            <a:custGeom>
              <a:avLst/>
              <a:gdLst/>
              <a:ahLst/>
              <a:cxnLst/>
              <a:rect l="l" t="t" r="r" b="b"/>
              <a:pathLst>
                <a:path w="1382641" h="959166">
                  <a:moveTo>
                    <a:pt x="0" y="635130"/>
                  </a:moveTo>
                  <a:lnTo>
                    <a:pt x="387076" y="506105"/>
                  </a:lnTo>
                  <a:cubicBezTo>
                    <a:pt x="403384" y="467860"/>
                    <a:pt x="427088" y="433547"/>
                    <a:pt x="456351" y="404844"/>
                  </a:cubicBezTo>
                  <a:lnTo>
                    <a:pt x="684076" y="0"/>
                  </a:lnTo>
                  <a:lnTo>
                    <a:pt x="911801" y="404844"/>
                  </a:lnTo>
                  <a:cubicBezTo>
                    <a:pt x="939497" y="431997"/>
                    <a:pt x="962203" y="464185"/>
                    <a:pt x="977875" y="500208"/>
                  </a:cubicBezTo>
                  <a:lnTo>
                    <a:pt x="1382641" y="635130"/>
                  </a:lnTo>
                  <a:lnTo>
                    <a:pt x="977875" y="770052"/>
                  </a:lnTo>
                  <a:cubicBezTo>
                    <a:pt x="927365" y="881811"/>
                    <a:pt x="814754" y="959166"/>
                    <a:pt x="684076" y="959166"/>
                  </a:cubicBezTo>
                  <a:cubicBezTo>
                    <a:pt x="551020" y="959166"/>
                    <a:pt x="436694" y="878970"/>
                    <a:pt x="387076" y="764155"/>
                  </a:cubicBez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Elipse 15"/>
            <p:cNvSpPr/>
            <p:nvPr/>
          </p:nvSpPr>
          <p:spPr>
            <a:xfrm>
              <a:off x="287523" y="1862825"/>
              <a:ext cx="324037" cy="324037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74" y="1518911"/>
            <a:ext cx="7632848" cy="4490172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2635658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1470025"/>
          </a:xfrm>
        </p:spPr>
        <p:txBody>
          <a:bodyPr>
            <a:normAutofit/>
          </a:bodyPr>
          <a:lstStyle/>
          <a:p>
            <a:r>
              <a:rPr lang="pt-BR" sz="6600" dirty="0" smtClean="0">
                <a:ln w="12700">
                  <a:solidFill>
                    <a:srgbClr val="0070C0"/>
                  </a:solidFill>
                </a:ln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Imprint MT Shadow" panose="04020605060303030202" pitchFamily="82" charset="0"/>
              </a:rPr>
              <a:t>Fases</a:t>
            </a:r>
            <a:endParaRPr lang="en-US" sz="6600" dirty="0">
              <a:ln w="12700">
                <a:solidFill>
                  <a:srgbClr val="0070C0"/>
                </a:solidFill>
              </a:ln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  <a:latin typeface="Imprint MT Shadow" panose="04020605060303030202" pitchFamily="82" charset="0"/>
            </a:endParaRPr>
          </a:p>
        </p:txBody>
      </p:sp>
      <p:cxnSp>
        <p:nvCxnSpPr>
          <p:cNvPr id="5" name="Conector reto 4"/>
          <p:cNvCxnSpPr/>
          <p:nvPr/>
        </p:nvCxnSpPr>
        <p:spPr>
          <a:xfrm>
            <a:off x="611560" y="1268760"/>
            <a:ext cx="7920880" cy="0"/>
          </a:xfrm>
          <a:prstGeom prst="line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-73094" y="0"/>
            <a:ext cx="576064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upo 12"/>
          <p:cNvGrpSpPr/>
          <p:nvPr/>
        </p:nvGrpSpPr>
        <p:grpSpPr>
          <a:xfrm>
            <a:off x="143509" y="0"/>
            <a:ext cx="959166" cy="1382641"/>
            <a:chOff x="143509" y="1340767"/>
            <a:chExt cx="959166" cy="1382641"/>
          </a:xfrm>
        </p:grpSpPr>
        <p:sp>
          <p:nvSpPr>
            <p:cNvPr id="9" name="Triângulo isósceles 8"/>
            <p:cNvSpPr/>
            <p:nvPr/>
          </p:nvSpPr>
          <p:spPr>
            <a:xfrm rot="5400000">
              <a:off x="-68229" y="1552505"/>
              <a:ext cx="1382641" cy="959166"/>
            </a:xfrm>
            <a:custGeom>
              <a:avLst/>
              <a:gdLst/>
              <a:ahLst/>
              <a:cxnLst/>
              <a:rect l="l" t="t" r="r" b="b"/>
              <a:pathLst>
                <a:path w="1382641" h="959166">
                  <a:moveTo>
                    <a:pt x="0" y="635130"/>
                  </a:moveTo>
                  <a:lnTo>
                    <a:pt x="387076" y="506105"/>
                  </a:lnTo>
                  <a:cubicBezTo>
                    <a:pt x="403384" y="467860"/>
                    <a:pt x="427088" y="433547"/>
                    <a:pt x="456351" y="404844"/>
                  </a:cubicBezTo>
                  <a:lnTo>
                    <a:pt x="684076" y="0"/>
                  </a:lnTo>
                  <a:lnTo>
                    <a:pt x="911801" y="404844"/>
                  </a:lnTo>
                  <a:cubicBezTo>
                    <a:pt x="939497" y="431997"/>
                    <a:pt x="962203" y="464185"/>
                    <a:pt x="977875" y="500208"/>
                  </a:cubicBezTo>
                  <a:lnTo>
                    <a:pt x="1382641" y="635130"/>
                  </a:lnTo>
                  <a:lnTo>
                    <a:pt x="977875" y="770052"/>
                  </a:lnTo>
                  <a:cubicBezTo>
                    <a:pt x="927365" y="881811"/>
                    <a:pt x="814754" y="959166"/>
                    <a:pt x="684076" y="959166"/>
                  </a:cubicBezTo>
                  <a:cubicBezTo>
                    <a:pt x="551020" y="959166"/>
                    <a:pt x="436694" y="878970"/>
                    <a:pt x="387076" y="764155"/>
                  </a:cubicBez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Elipse 10"/>
            <p:cNvSpPr/>
            <p:nvPr/>
          </p:nvSpPr>
          <p:spPr>
            <a:xfrm>
              <a:off x="287523" y="1862825"/>
              <a:ext cx="324037" cy="324037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143508" y="5455982"/>
            <a:ext cx="959166" cy="1382641"/>
            <a:chOff x="143509" y="1340767"/>
            <a:chExt cx="959166" cy="1382641"/>
          </a:xfrm>
        </p:grpSpPr>
        <p:sp>
          <p:nvSpPr>
            <p:cNvPr id="15" name="Triângulo isósceles 8"/>
            <p:cNvSpPr/>
            <p:nvPr/>
          </p:nvSpPr>
          <p:spPr>
            <a:xfrm rot="5400000">
              <a:off x="-68229" y="1552505"/>
              <a:ext cx="1382641" cy="959166"/>
            </a:xfrm>
            <a:custGeom>
              <a:avLst/>
              <a:gdLst/>
              <a:ahLst/>
              <a:cxnLst/>
              <a:rect l="l" t="t" r="r" b="b"/>
              <a:pathLst>
                <a:path w="1382641" h="959166">
                  <a:moveTo>
                    <a:pt x="0" y="635130"/>
                  </a:moveTo>
                  <a:lnTo>
                    <a:pt x="387076" y="506105"/>
                  </a:lnTo>
                  <a:cubicBezTo>
                    <a:pt x="403384" y="467860"/>
                    <a:pt x="427088" y="433547"/>
                    <a:pt x="456351" y="404844"/>
                  </a:cubicBezTo>
                  <a:lnTo>
                    <a:pt x="684076" y="0"/>
                  </a:lnTo>
                  <a:lnTo>
                    <a:pt x="911801" y="404844"/>
                  </a:lnTo>
                  <a:cubicBezTo>
                    <a:pt x="939497" y="431997"/>
                    <a:pt x="962203" y="464185"/>
                    <a:pt x="977875" y="500208"/>
                  </a:cubicBezTo>
                  <a:lnTo>
                    <a:pt x="1382641" y="635130"/>
                  </a:lnTo>
                  <a:lnTo>
                    <a:pt x="977875" y="770052"/>
                  </a:lnTo>
                  <a:cubicBezTo>
                    <a:pt x="927365" y="881811"/>
                    <a:pt x="814754" y="959166"/>
                    <a:pt x="684076" y="959166"/>
                  </a:cubicBezTo>
                  <a:cubicBezTo>
                    <a:pt x="551020" y="959166"/>
                    <a:pt x="436694" y="878970"/>
                    <a:pt x="387076" y="764155"/>
                  </a:cubicBez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Elipse 15"/>
            <p:cNvSpPr/>
            <p:nvPr/>
          </p:nvSpPr>
          <p:spPr>
            <a:xfrm>
              <a:off x="287523" y="1862825"/>
              <a:ext cx="324037" cy="324037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911" y="1382642"/>
            <a:ext cx="7328374" cy="476271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53874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160</Words>
  <Application>Microsoft Office PowerPoint</Application>
  <PresentationFormat>Apresentação na tela (4:3)</PresentationFormat>
  <Paragraphs>25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Calibri</vt:lpstr>
      <vt:lpstr>Imprint MT Shadow</vt:lpstr>
      <vt:lpstr>Times New Roman</vt:lpstr>
      <vt:lpstr>Tema do Office</vt:lpstr>
      <vt:lpstr>Cerberus’ Story</vt:lpstr>
      <vt:lpstr>O jogo</vt:lpstr>
      <vt:lpstr>Sinopse</vt:lpstr>
      <vt:lpstr>Personagens</vt:lpstr>
      <vt:lpstr>Personagens</vt:lpstr>
      <vt:lpstr>Personagens</vt:lpstr>
      <vt:lpstr>Inspiração</vt:lpstr>
      <vt:lpstr>Fases</vt:lpstr>
      <vt:lpstr>Fases</vt:lpstr>
      <vt:lpstr>Fases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Leonardo Pinheiro</dc:creator>
  <cp:lastModifiedBy>Marcos Antonio</cp:lastModifiedBy>
  <cp:revision>22</cp:revision>
  <dcterms:created xsi:type="dcterms:W3CDTF">2014-10-27T14:48:20Z</dcterms:created>
  <dcterms:modified xsi:type="dcterms:W3CDTF">2014-10-28T22:33:25Z</dcterms:modified>
</cp:coreProperties>
</file>